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57" r:id="rId4"/>
    <p:sldId id="263" r:id="rId5"/>
    <p:sldId id="261" r:id="rId6"/>
    <p:sldId id="264" r:id="rId7"/>
    <p:sldId id="258" r:id="rId8"/>
    <p:sldId id="267" r:id="rId9"/>
    <p:sldId id="265" r:id="rId10"/>
    <p:sldId id="266" r:id="rId11"/>
  </p:sldIdLst>
  <p:sldSz cx="9144000" cy="5143500" type="screen16x9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8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tBDf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;p2"/>
          <p:cNvSpPr/>
          <p:nvPr/>
        </p:nvSpPr>
        <p:spPr>
          <a:xfrm>
            <a:off x="145800" y="149040"/>
            <a:ext cx="8851680" cy="484488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609200" y="1259280"/>
            <a:ext cx="5925240" cy="2079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7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3;p15"/>
          <p:cNvSpPr/>
          <p:nvPr/>
        </p:nvSpPr>
        <p:spPr>
          <a:xfrm>
            <a:off x="145800" y="149040"/>
            <a:ext cx="8851680" cy="484488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6" name="Google Shape;134;p15"/>
          <p:cNvCxnSpPr/>
          <p:nvPr/>
        </p:nvCxnSpPr>
        <p:spPr>
          <a:xfrm>
            <a:off x="382320" y="33948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headEnd type="oval" w="med" len="med"/>
          </a:ln>
        </p:spPr>
      </p:cxnSp>
      <p:sp>
        <p:nvSpPr>
          <p:cNvPr id="7" name="Google Shape;135;p15"/>
          <p:cNvSpPr/>
          <p:nvPr/>
        </p:nvSpPr>
        <p:spPr>
          <a:xfrm>
            <a:off x="4452480" y="219960"/>
            <a:ext cx="239040" cy="239040"/>
          </a:xfrm>
          <a:prstGeom prst="star4">
            <a:avLst>
              <a:gd name="adj" fmla="val 15727"/>
            </a:avLst>
          </a:prstGeom>
          <a:noFill/>
          <a:ln w="19050">
            <a:solidFill>
              <a:srgbClr val="D8CEC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26640" bIns="266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8" name="Google Shape;136;p15"/>
          <p:cNvCxnSpPr/>
          <p:nvPr/>
        </p:nvCxnSpPr>
        <p:spPr>
          <a:xfrm>
            <a:off x="4957920" y="33948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tailEnd type="oval" w="med" len="med"/>
          </a:ln>
        </p:spPr>
      </p:cxnSp>
      <p:cxnSp>
        <p:nvCxnSpPr>
          <p:cNvPr id="9" name="Google Shape;137;p15"/>
          <p:cNvCxnSpPr/>
          <p:nvPr/>
        </p:nvCxnSpPr>
        <p:spPr>
          <a:xfrm>
            <a:off x="382320" y="479880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headEnd type="oval" w="med" len="med"/>
          </a:ln>
        </p:spPr>
      </p:cxnSp>
      <p:sp>
        <p:nvSpPr>
          <p:cNvPr id="10" name="PlaceHolder 1"/>
          <p:cNvSpPr>
            <a:spLocks noGrp="1"/>
          </p:cNvSpPr>
          <p:nvPr>
            <p:ph type="sldNum" idx="1"/>
          </p:nvPr>
        </p:nvSpPr>
        <p:spPr>
          <a:xfrm>
            <a:off x="4297680" y="4602960"/>
            <a:ext cx="548280" cy="333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" sz="1300" b="0" u="none" strike="noStrike">
                <a:solidFill>
                  <a:schemeClr val="dk2"/>
                </a:solidFill>
                <a:effectLst/>
                <a:uFillTx/>
                <a:latin typeface="Mulish"/>
                <a:ea typeface="Mulish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fld id="{267954DB-382C-4935-96CB-6DCFC6ED5C4E}" type="slidenum">
              <a:rPr lang="en" sz="1300" b="0" u="none" strike="noStrike">
                <a:solidFill>
                  <a:schemeClr val="dk2"/>
                </a:solidFill>
                <a:effectLst/>
                <a:uFillTx/>
                <a:latin typeface="Mulish"/>
                <a:ea typeface="Mulish"/>
              </a:rPr>
              <a:t>‹Nº›</a:t>
            </a:fld>
            <a:endParaRPr lang="en-US" sz="13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11" name="Google Shape;139;p15"/>
          <p:cNvCxnSpPr/>
          <p:nvPr/>
        </p:nvCxnSpPr>
        <p:spPr>
          <a:xfrm>
            <a:off x="4957920" y="479880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tailEnd type="oval" w="med" len="med"/>
          </a:ln>
        </p:spPr>
      </p:cxnSp>
      <p:sp>
        <p:nvSpPr>
          <p:cNvPr id="12" name="PlaceHolder 2"/>
          <p:cNvSpPr>
            <a:spLocks noGrp="1"/>
          </p:cNvSpPr>
          <p:nvPr>
            <p:ph type="title"/>
          </p:nvPr>
        </p:nvSpPr>
        <p:spPr>
          <a:xfrm>
            <a:off x="720000" y="1148400"/>
            <a:ext cx="3944520" cy="1606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49800" y="691200"/>
            <a:ext cx="3070440" cy="3760920"/>
          </a:xfrm>
          <a:prstGeom prst="rect">
            <a:avLst/>
          </a:prstGeom>
          <a:noFill/>
          <a:ln w="19080">
            <a:solidFill>
              <a:schemeClr val="dk2"/>
            </a:solidFill>
            <a:round/>
          </a:ln>
        </p:spPr>
        <p:txBody>
          <a:bodyPr lIns="90000" tIns="45000" rIns="90000" bIns="4500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3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1;p23"/>
          <p:cNvSpPr/>
          <p:nvPr/>
        </p:nvSpPr>
        <p:spPr>
          <a:xfrm>
            <a:off x="145800" y="149040"/>
            <a:ext cx="8851680" cy="484488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347920" y="54000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75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6" name="Google Shape;254;p23"/>
          <p:cNvSpPr/>
          <p:nvPr/>
        </p:nvSpPr>
        <p:spPr>
          <a:xfrm>
            <a:off x="2099160" y="3611880"/>
            <a:ext cx="4945320" cy="55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noAutofit/>
          </a:bodyPr>
          <a:lstStyle/>
          <a:p>
            <a:pPr algn="ctr" defTabSz="914400">
              <a:lnSpc>
                <a:spcPct val="115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Mulish"/>
                <a:ea typeface="Mulish"/>
              </a:rPr>
              <a:t>CREDITS: This presentation template was created by </a:t>
            </a:r>
            <a:r>
              <a:rPr lang="en" sz="1200" b="1" u="sng" strike="noStrike">
                <a:solidFill>
                  <a:schemeClr val="dk1"/>
                </a:solidFill>
                <a:effectLst/>
                <a:uFillTx/>
                <a:latin typeface="Mulish"/>
                <a:ea typeface="Mulish"/>
                <a:hlinkClick r:id="rId2"/>
              </a:rPr>
              <a:t>Slidesgo</a:t>
            </a:r>
            <a:r>
              <a:rPr lang="en" sz="1200" b="1" u="none" strike="noStrike">
                <a:solidFill>
                  <a:schemeClr val="dk1"/>
                </a:solidFill>
                <a:effectLst/>
                <a:uFillTx/>
                <a:latin typeface="Mulish"/>
                <a:ea typeface="Mulish"/>
              </a:rPr>
              <a:t>,</a:t>
            </a: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Mulish"/>
                <a:ea typeface="Mulish"/>
              </a:rPr>
              <a:t> and includes icons, infographics &amp; images by </a:t>
            </a:r>
            <a:r>
              <a:rPr lang="en" sz="1200" b="1" u="sng" strike="noStrike">
                <a:solidFill>
                  <a:schemeClr val="dk1"/>
                </a:solidFill>
                <a:effectLst/>
                <a:uFillTx/>
                <a:latin typeface="Mulish"/>
                <a:ea typeface="Mulish"/>
                <a:hlinkClick r:id="rId3"/>
              </a:rPr>
              <a:t>Freepik</a:t>
            </a:r>
            <a:r>
              <a:rPr lang="en" sz="1200" b="1" u="sng" strike="noStrike">
                <a:solidFill>
                  <a:schemeClr val="dk1"/>
                </a:solidFill>
                <a:effectLst/>
                <a:uFillTx/>
                <a:latin typeface="Mulish"/>
                <a:ea typeface="Mulish"/>
              </a:rPr>
              <a:t>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17" name="Google Shape;255;p23"/>
          <p:cNvCxnSpPr/>
          <p:nvPr/>
        </p:nvCxnSpPr>
        <p:spPr>
          <a:xfrm>
            <a:off x="382320" y="33948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headEnd type="oval" w="med" len="med"/>
          </a:ln>
        </p:spPr>
      </p:cxnSp>
      <p:sp>
        <p:nvSpPr>
          <p:cNvPr id="18" name="Google Shape;256;p23"/>
          <p:cNvSpPr/>
          <p:nvPr/>
        </p:nvSpPr>
        <p:spPr>
          <a:xfrm>
            <a:off x="4452480" y="219960"/>
            <a:ext cx="239040" cy="239040"/>
          </a:xfrm>
          <a:prstGeom prst="star4">
            <a:avLst>
              <a:gd name="adj" fmla="val 15727"/>
            </a:avLst>
          </a:prstGeom>
          <a:noFill/>
          <a:ln w="19050">
            <a:solidFill>
              <a:srgbClr val="D8CEC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26640" bIns="266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19" name="Google Shape;257;p23"/>
          <p:cNvCxnSpPr/>
          <p:nvPr/>
        </p:nvCxnSpPr>
        <p:spPr>
          <a:xfrm>
            <a:off x="4957920" y="33948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tailEnd type="oval" w="med" len="med"/>
          </a:ln>
        </p:spPr>
      </p:cxnSp>
      <p:cxnSp>
        <p:nvCxnSpPr>
          <p:cNvPr id="20" name="Google Shape;258;p23"/>
          <p:cNvCxnSpPr/>
          <p:nvPr/>
        </p:nvCxnSpPr>
        <p:spPr>
          <a:xfrm flipV="1">
            <a:off x="347400" y="4749840"/>
            <a:ext cx="8449200" cy="33120"/>
          </a:xfrm>
          <a:prstGeom prst="straightConnector1">
            <a:avLst/>
          </a:prstGeom>
          <a:ln w="19050">
            <a:solidFill>
              <a:srgbClr val="D8CEC9"/>
            </a:solidFill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7;p4"/>
          <p:cNvSpPr/>
          <p:nvPr/>
        </p:nvSpPr>
        <p:spPr>
          <a:xfrm>
            <a:off x="145800" y="149040"/>
            <a:ext cx="8851680" cy="484488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22" name="Google Shape;28;p4"/>
          <p:cNvCxnSpPr/>
          <p:nvPr/>
        </p:nvCxnSpPr>
        <p:spPr>
          <a:xfrm>
            <a:off x="382320" y="33948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headEnd type="oval" w="med" len="med"/>
          </a:ln>
        </p:spPr>
      </p:cxnSp>
      <p:sp>
        <p:nvSpPr>
          <p:cNvPr id="23" name="Google Shape;29;p4"/>
          <p:cNvSpPr/>
          <p:nvPr/>
        </p:nvSpPr>
        <p:spPr>
          <a:xfrm>
            <a:off x="4452480" y="219960"/>
            <a:ext cx="239040" cy="239040"/>
          </a:xfrm>
          <a:prstGeom prst="star4">
            <a:avLst>
              <a:gd name="adj" fmla="val 15727"/>
            </a:avLst>
          </a:prstGeom>
          <a:noFill/>
          <a:ln w="19050">
            <a:solidFill>
              <a:srgbClr val="D8CEC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26640" bIns="266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24" name="Google Shape;30;p4"/>
          <p:cNvCxnSpPr/>
          <p:nvPr/>
        </p:nvCxnSpPr>
        <p:spPr>
          <a:xfrm>
            <a:off x="4957920" y="33948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tailEnd type="oval" w="med" len="med"/>
          </a:ln>
        </p:spPr>
      </p:cxnSp>
      <p:cxnSp>
        <p:nvCxnSpPr>
          <p:cNvPr id="25" name="Google Shape;31;p4"/>
          <p:cNvCxnSpPr/>
          <p:nvPr/>
        </p:nvCxnSpPr>
        <p:spPr>
          <a:xfrm>
            <a:off x="382320" y="479880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headEnd type="oval" w="med" len="med"/>
          </a:ln>
        </p:spPr>
      </p:cxnSp>
      <p:sp>
        <p:nvSpPr>
          <p:cNvPr id="26" name="PlaceHolder 1"/>
          <p:cNvSpPr>
            <a:spLocks noGrp="1"/>
          </p:cNvSpPr>
          <p:nvPr>
            <p:ph type="sldNum" idx="2"/>
          </p:nvPr>
        </p:nvSpPr>
        <p:spPr>
          <a:xfrm>
            <a:off x="4297680" y="4602960"/>
            <a:ext cx="548280" cy="333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" sz="1300" b="0" u="none" strike="noStrike">
                <a:solidFill>
                  <a:schemeClr val="dk2"/>
                </a:solidFill>
                <a:effectLst/>
                <a:uFillTx/>
                <a:latin typeface="Mulish"/>
                <a:ea typeface="Mulish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fld id="{0017837C-29A6-442A-97C3-7DED300B5EC1}" type="slidenum">
              <a:rPr lang="en" sz="1300" b="0" u="none" strike="noStrike">
                <a:solidFill>
                  <a:schemeClr val="dk2"/>
                </a:solidFill>
                <a:effectLst/>
                <a:uFillTx/>
                <a:latin typeface="Mulish"/>
                <a:ea typeface="Mulish"/>
              </a:rPr>
              <a:t>‹Nº›</a:t>
            </a:fld>
            <a:endParaRPr lang="en-US" sz="13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27" name="Google Shape;33;p4"/>
          <p:cNvCxnSpPr/>
          <p:nvPr/>
        </p:nvCxnSpPr>
        <p:spPr>
          <a:xfrm>
            <a:off x="4957920" y="4798800"/>
            <a:ext cx="3803760" cy="360"/>
          </a:xfrm>
          <a:prstGeom prst="straightConnector1">
            <a:avLst/>
          </a:prstGeom>
          <a:ln w="19050">
            <a:solidFill>
              <a:srgbClr val="D8CEC9"/>
            </a:solidFill>
            <a:round/>
            <a:tailEnd type="oval" w="med" len="med"/>
          </a:ln>
        </p:spPr>
      </p:cxnSp>
      <p:sp>
        <p:nvSpPr>
          <p:cNvPr id="28" name="PlaceHolder 2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720000" y="1215720"/>
            <a:ext cx="7703640" cy="3232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CE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287;p29"/>
          <p:cNvCxnSpPr/>
          <p:nvPr/>
        </p:nvCxnSpPr>
        <p:spPr>
          <a:xfrm flipV="1">
            <a:off x="1600560" y="3953520"/>
            <a:ext cx="5942880" cy="6840"/>
          </a:xfrm>
          <a:prstGeom prst="straightConnector1">
            <a:avLst/>
          </a:prstGeom>
          <a:ln w="19050">
            <a:solidFill>
              <a:srgbClr val="D8CEC9"/>
            </a:solidFill>
            <a:round/>
            <a:headEnd type="oval" w="med" len="med"/>
            <a:tailEnd type="oval" w="med" len="med"/>
          </a:ln>
        </p:spPr>
      </p:cxnSp>
      <p:cxnSp>
        <p:nvCxnSpPr>
          <p:cNvPr id="31" name="Google Shape;288;p29"/>
          <p:cNvCxnSpPr/>
          <p:nvPr/>
        </p:nvCxnSpPr>
        <p:spPr>
          <a:xfrm flipV="1">
            <a:off x="1600560" y="1182960"/>
            <a:ext cx="5942880" cy="7200"/>
          </a:xfrm>
          <a:prstGeom prst="straightConnector1">
            <a:avLst/>
          </a:prstGeom>
          <a:ln w="19050">
            <a:solidFill>
              <a:srgbClr val="D8CEC9"/>
            </a:solidFill>
            <a:round/>
            <a:headEnd type="oval" w="med" len="med"/>
            <a:tailEnd type="oval" w="med" len="med"/>
          </a:ln>
        </p:spPr>
      </p:cxnSp>
      <p:sp>
        <p:nvSpPr>
          <p:cNvPr id="32" name="Rectángulo 31"/>
          <p:cNvSpPr/>
          <p:nvPr/>
        </p:nvSpPr>
        <p:spPr>
          <a:xfrm>
            <a:off x="1609560" y="1190520"/>
            <a:ext cx="5924160" cy="175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92500" lnSpcReduction="19999"/>
          </a:bodyPr>
          <a:lstStyle/>
          <a:p>
            <a:pPr algn="ctr"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6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Normatividad</a:t>
            </a:r>
            <a:r>
              <a:rPr lang="en-US" sz="6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</a:t>
            </a:r>
            <a:r>
              <a:rPr lang="en-US" sz="6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Educativa</a:t>
            </a:r>
            <a:endParaRPr lang="en-US" sz="60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1609560" y="2838960"/>
            <a:ext cx="5943240" cy="60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32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Curso de </a:t>
            </a:r>
            <a:r>
              <a:rPr lang="en-US" sz="32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preparación</a:t>
            </a:r>
            <a:r>
              <a:rPr lang="en-US" sz="32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para </a:t>
            </a:r>
            <a:r>
              <a:rPr lang="en-US" sz="32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el</a:t>
            </a:r>
            <a:r>
              <a:rPr lang="en-US" sz="32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concurso de </a:t>
            </a:r>
            <a:r>
              <a:rPr lang="en-US" sz="32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ingreso</a:t>
            </a:r>
            <a:r>
              <a:rPr lang="en-US" sz="32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al </a:t>
            </a:r>
            <a:r>
              <a:rPr lang="en-US" sz="32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magisterio</a:t>
            </a:r>
            <a:r>
              <a:rPr lang="en-US" sz="32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2026</a:t>
            </a:r>
            <a:endParaRPr lang="en-US" sz="32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ángulo 58"/>
          <p:cNvSpPr/>
          <p:nvPr/>
        </p:nvSpPr>
        <p:spPr>
          <a:xfrm>
            <a:off x="723960" y="447840"/>
            <a:ext cx="77054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77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Conclusiones</a:t>
            </a:r>
            <a:endParaRPr lang="en-US" sz="30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723960" y="1219320"/>
            <a:ext cx="7705440" cy="148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El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módulo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busca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desarrollar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competencias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para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interpretar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aplicar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la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normatividad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educativa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contextos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escolares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el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concurso de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ingreso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. 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La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metodología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práctica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la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bibliografía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seleccionada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facilitan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la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resolución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efectiva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preguntas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casos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tipo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concurso.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ángulo 40"/>
          <p:cNvSpPr/>
          <p:nvPr/>
        </p:nvSpPr>
        <p:spPr>
          <a:xfrm>
            <a:off x="857160" y="762120"/>
            <a:ext cx="742932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2" name="Rectángulo 41"/>
          <p:cNvSpPr/>
          <p:nvPr/>
        </p:nvSpPr>
        <p:spPr>
          <a:xfrm>
            <a:off x="631249" y="942840"/>
            <a:ext cx="7429320" cy="21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20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Módulo</a:t>
            </a:r>
            <a:r>
              <a:rPr lang="en-US" sz="20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: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2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Normatividad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2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Educativa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endParaRPr lang="en-US" sz="20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20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20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Docente</a:t>
            </a:r>
            <a:r>
              <a:rPr lang="en-US" sz="20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: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Jairo de Jesus Higuita Quiñones— </a:t>
            </a:r>
            <a:r>
              <a:rPr lang="en-US" sz="20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Jairo.Higuita@utp.edu.co</a:t>
            </a:r>
            <a:endParaRPr lang="en-US" sz="20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20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20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19/06/2026 / Universidad </a:t>
            </a:r>
            <a:r>
              <a:rPr lang="en-US" sz="20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Tecnologica</a:t>
            </a:r>
            <a:r>
              <a:rPr lang="en-US" sz="20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 Pereira:</a:t>
            </a:r>
            <a:endParaRPr lang="en-US" sz="20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2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Título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: </a:t>
            </a:r>
            <a:r>
              <a:rPr lang="en-US" sz="2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Normatividad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2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Educativa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(</a:t>
            </a:r>
            <a:r>
              <a:rPr lang="en-US" sz="2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Legislación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2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Políticas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2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Públicas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)</a:t>
            </a:r>
            <a:endParaRPr lang="en-US" sz="20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image_0:slide_img_fBGIAb.jpg"/>
          <p:cNvSpPr/>
          <p:nvPr/>
        </p:nvSpPr>
        <p:spPr>
          <a:xfrm>
            <a:off x="5153040" y="695160"/>
            <a:ext cx="3066840" cy="376200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628920" y="943476"/>
            <a:ext cx="3943080" cy="21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20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Objetivo</a:t>
            </a:r>
            <a:r>
              <a:rPr lang="en-US" sz="20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general: </a:t>
            </a: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Mulish"/>
              </a:rPr>
              <a:t>P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reparar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aspirantes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para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interpretar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aplicar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la </a:t>
            </a:r>
            <a:r>
              <a:rPr lang="en-US" sz="14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normatividad</a:t>
            </a:r>
            <a:r>
              <a:rPr lang="en-US" sz="14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educativa</a:t>
            </a:r>
            <a:r>
              <a:rPr lang="en-US" sz="14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colombiana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en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situaciones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preguntas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tipo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concurso.</a:t>
            </a: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Formato: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curso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teórico-práctico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 20 horas con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énfasis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en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análisis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casos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resolución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preguntas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 concurso.</a:t>
            </a: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ángulo 51"/>
          <p:cNvSpPr/>
          <p:nvPr/>
        </p:nvSpPr>
        <p:spPr>
          <a:xfrm>
            <a:off x="857160" y="619200"/>
            <a:ext cx="742932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Temario</a:t>
            </a:r>
            <a:r>
              <a:rPr lang="en-US" sz="2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</a:t>
            </a:r>
            <a:r>
              <a:rPr lang="en-US" sz="2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por</a:t>
            </a:r>
            <a:r>
              <a:rPr lang="en-US" sz="2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</a:t>
            </a:r>
            <a:r>
              <a:rPr lang="en-US" sz="2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sesión</a:t>
            </a:r>
            <a:endParaRPr lang="en-US" sz="2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  <p:sp>
        <p:nvSpPr>
          <p:cNvPr id="53" name="Rectángulo 52"/>
          <p:cNvSpPr/>
          <p:nvPr/>
        </p:nvSpPr>
        <p:spPr>
          <a:xfrm>
            <a:off x="857160" y="1247760"/>
            <a:ext cx="7429320" cy="304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Sesión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1: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Fundamentos</a:t>
            </a: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del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sistema</a:t>
            </a: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educativo</a:t>
            </a: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colombiano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—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principios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, ODS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actores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. 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Sesión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2: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Legislación</a:t>
            </a: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organización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— Ley 115,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decretos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autonomía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escolar. 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Sesión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3: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Estatuto</a:t>
            </a: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carrera</a:t>
            </a: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docente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—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ingreso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,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evaluación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derechos. 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Sesión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4: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Políticas</a:t>
            </a: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casos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—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lineamientos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,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interpretación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normativa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práctica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.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mage_0:slide_img_JOHeBb.jpg"/>
          <p:cNvSpPr/>
          <p:nvPr/>
        </p:nvSpPr>
        <p:spPr>
          <a:xfrm>
            <a:off x="685800" y="514440"/>
            <a:ext cx="3200040" cy="411444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5048280" y="561960"/>
            <a:ext cx="323820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Duración</a:t>
            </a:r>
            <a:r>
              <a:rPr lang="en-US" sz="2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y </a:t>
            </a:r>
            <a:r>
              <a:rPr lang="en-US" sz="2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sesiones</a:t>
            </a:r>
            <a:endParaRPr lang="en-US" sz="2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  <p:sp>
        <p:nvSpPr>
          <p:cNvPr id="47" name="Rectángulo 46"/>
          <p:cNvSpPr/>
          <p:nvPr/>
        </p:nvSpPr>
        <p:spPr>
          <a:xfrm>
            <a:off x="5048280" y="1076400"/>
            <a:ext cx="3238200" cy="335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lnSpcReduction="9999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Horas </a:t>
            </a: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totales</a:t>
            </a: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: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20 horas. 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i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Sesiones</a:t>
            </a:r>
            <a:r>
              <a:rPr lang="en-US" sz="1600" b="1" i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: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4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sábados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, 8:00–12:00. 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Formato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presencial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con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apoyo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virtual para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materiales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tareas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. 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Certificación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basada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asistencia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actividades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prácticas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.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image_0:slide_img_DEcgCb.jpg"/>
          <p:cNvSpPr/>
          <p:nvPr/>
        </p:nvSpPr>
        <p:spPr>
          <a:xfrm>
            <a:off x="5257800" y="514440"/>
            <a:ext cx="3200040" cy="411444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5" name="Rectángulo 54"/>
          <p:cNvSpPr/>
          <p:nvPr/>
        </p:nvSpPr>
        <p:spPr>
          <a:xfrm>
            <a:off x="857160" y="466560"/>
            <a:ext cx="3238200" cy="732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5C5C5F"/>
                </a:solidFill>
                <a:effectLst/>
                <a:uFillTx/>
                <a:latin typeface="Quicksand"/>
              </a:rPr>
              <a:t>Metodología y evaluación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6" name="Rectángulo 55"/>
          <p:cNvSpPr/>
          <p:nvPr/>
        </p:nvSpPr>
        <p:spPr>
          <a:xfrm>
            <a:off x="857160" y="1305000"/>
            <a:ext cx="3238200" cy="335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lnSpcReduction="9999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Metodología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activa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: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exposiciones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breves,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talleres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análisis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casos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. 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Evaluación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diagnóstica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,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formativa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orientadora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mediante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ejercicios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preguntas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tipo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concurso. 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Enfoque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práctico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: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resolución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casos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reales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simulacros</a:t>
            </a:r>
            <a:r>
              <a:rPr lang="en-US" sz="16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.</a:t>
            </a:r>
            <a:endParaRPr lang="en-US" sz="16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image_0:slide_img_JidEBb.jpg"/>
          <p:cNvSpPr/>
          <p:nvPr/>
        </p:nvSpPr>
        <p:spPr>
          <a:xfrm>
            <a:off x="685800" y="514440"/>
            <a:ext cx="3200040" cy="411444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8" name="Rectángulo 37"/>
          <p:cNvSpPr/>
          <p:nvPr/>
        </p:nvSpPr>
        <p:spPr>
          <a:xfrm>
            <a:off x="5048280" y="991048"/>
            <a:ext cx="2019494" cy="66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40000" lnSpcReduction="2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000" b="1" dirty="0">
                <a:solidFill>
                  <a:srgbClr val="000000"/>
                </a:solidFill>
                <a:latin typeface="OpenSymbol"/>
              </a:rPr>
              <a:t>Pre-</a:t>
            </a:r>
            <a:r>
              <a:rPr lang="en-US" sz="5000" b="1" dirty="0" err="1">
                <a:solidFill>
                  <a:srgbClr val="000000"/>
                </a:solidFill>
                <a:latin typeface="OpenSymbol"/>
              </a:rPr>
              <a:t>Diagnóstico</a:t>
            </a:r>
            <a:r>
              <a:rPr lang="en-US" sz="5000" b="1" dirty="0">
                <a:solidFill>
                  <a:srgbClr val="000000"/>
                </a:solidFill>
                <a:latin typeface="OpenSymbol"/>
              </a:rPr>
              <a:t>:</a:t>
            </a:r>
            <a:endParaRPr lang="en-US" sz="50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9" name="Rectángulo 38"/>
          <p:cNvSpPr/>
          <p:nvPr/>
        </p:nvSpPr>
        <p:spPr>
          <a:xfrm>
            <a:off x="4216998" y="1428840"/>
            <a:ext cx="4485938" cy="27236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Responder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en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una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hoja las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siguientes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preguntas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:</a:t>
            </a: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400" b="1" dirty="0">
              <a:solidFill>
                <a:schemeClr val="tx2">
                  <a:lumMod val="10000"/>
                </a:schemeClr>
              </a:solidFill>
              <a:latin typeface="Quicksand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400" b="1" dirty="0">
              <a:solidFill>
                <a:schemeClr val="tx2">
                  <a:lumMod val="10000"/>
                </a:schemeClr>
              </a:solidFill>
              <a:latin typeface="Quicksand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1- ¿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C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ual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es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su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profesión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o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programa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pr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ofesional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?</a:t>
            </a: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Quicksand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Quicksand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2-¿ A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qué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cargo (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docente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o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directivo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)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aspira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?.</a:t>
            </a: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400" b="1" dirty="0">
              <a:solidFill>
                <a:schemeClr val="tx2">
                  <a:lumMod val="10000"/>
                </a:schemeClr>
              </a:solidFill>
              <a:latin typeface="Quicksand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3- ¿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P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articipo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en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un concurso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docente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anteriormente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? SI - NO</a:t>
            </a: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Quicksand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4-  Si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en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la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pregunta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anterior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repondió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SI ,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describa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cuáles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considera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fueron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las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fallas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o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descriptores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que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hicieron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que no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obtuviera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la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puntuación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adecuada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.</a:t>
            </a: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Si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respondio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 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NO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cuáles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considera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son sus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mayores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debilidades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 o </a:t>
            </a:r>
            <a:r>
              <a:rPr lang="en-US" sz="1400" b="1" dirty="0" err="1">
                <a:solidFill>
                  <a:schemeClr val="tx2">
                    <a:lumMod val="10000"/>
                  </a:schemeClr>
                </a:solidFill>
                <a:latin typeface="Quicksand"/>
              </a:rPr>
              <a:t>fortalezas</a:t>
            </a:r>
            <a:r>
              <a:rPr lang="en-US" sz="1400" b="1" dirty="0">
                <a:solidFill>
                  <a:schemeClr val="tx2">
                    <a:lumMod val="10000"/>
                  </a:schemeClr>
                </a:solidFill>
                <a:latin typeface="Quicksand"/>
              </a:rPr>
              <a:t>.</a:t>
            </a: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Quicksa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0F8FDF0-0403-45AE-5F23-59002FED24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438"/>
          <a:stretch/>
        </p:blipFill>
        <p:spPr>
          <a:xfrm>
            <a:off x="2321999" y="344245"/>
            <a:ext cx="4278717" cy="443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8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ángulo 56"/>
          <p:cNvSpPr/>
          <p:nvPr/>
        </p:nvSpPr>
        <p:spPr>
          <a:xfrm>
            <a:off x="723960" y="447840"/>
            <a:ext cx="77054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Quicksand"/>
              </a:rPr>
              <a:t>Bibliografía</a:t>
            </a:r>
            <a:endParaRPr lang="en-US" sz="3600" b="0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  <p:sp>
        <p:nvSpPr>
          <p:cNvPr id="58" name="Rectángulo 57"/>
          <p:cNvSpPr/>
          <p:nvPr/>
        </p:nvSpPr>
        <p:spPr>
          <a:xfrm>
            <a:off x="723960" y="1219320"/>
            <a:ext cx="7705440" cy="2018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Selección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normativa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: Constitución (1991), Ley 115/1994, Ley 1620/2013, Ley 2216/2022, Ley 2383/2024;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Decretos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y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Resolución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3842/2022. </a:t>
            </a: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Material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complementario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: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documentos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UNESCO, OCDE, ODS y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recursos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del MEN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en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plataforma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virtual. </a:t>
            </a: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Contacto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 final y </a:t>
            </a:r>
            <a:r>
              <a:rPr lang="en-US" sz="1400" b="1" u="none" strike="noStrike" dirty="0" err="1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agradecimientos</a:t>
            </a:r>
            <a:r>
              <a:rPr lang="en-US" sz="1400" b="1" u="none" strike="noStrike" dirty="0">
                <a:solidFill>
                  <a:schemeClr val="tx2">
                    <a:lumMod val="10000"/>
                  </a:schemeClr>
                </a:solidFill>
                <a:effectLst/>
                <a:uFillTx/>
                <a:latin typeface="Mulish"/>
              </a:rPr>
              <a:t>.</a:t>
            </a:r>
            <a:endParaRPr lang="en-US" sz="1400" b="1" u="none" strike="noStrike" dirty="0">
              <a:solidFill>
                <a:schemeClr val="tx2">
                  <a:lumMod val="10000"/>
                </a:schemeClr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legant Bachelor Thesis by Slidesgo">
  <a:themeElements>
    <a:clrScheme name="Simple Light">
      <a:dk1>
        <a:srgbClr val="5C5C5F"/>
      </a:dk1>
      <a:lt1>
        <a:srgbClr val="D8CEC9"/>
      </a:lt1>
      <a:dk2>
        <a:srgbClr val="927C71"/>
      </a:dk2>
      <a:lt2>
        <a:srgbClr val="FAFAFA"/>
      </a:lt2>
      <a:accent1>
        <a:srgbClr val="C99A7D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394</Words>
  <Application>Microsoft Office PowerPoint</Application>
  <PresentationFormat>Presentación en pantalla (16:9)</PresentationFormat>
  <Paragraphs>56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Mulish</vt:lpstr>
      <vt:lpstr>OpenSymbol</vt:lpstr>
      <vt:lpstr>Quicksand</vt:lpstr>
      <vt:lpstr>Symbol</vt:lpstr>
      <vt:lpstr>Wingdings</vt:lpstr>
      <vt:lpstr>Elegant Bachelor Thesis by Slidesgo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USUARIO</dc:creator>
  <cp:lastModifiedBy>USUARIO</cp:lastModifiedBy>
  <cp:revision>5</cp:revision>
  <dcterms:modified xsi:type="dcterms:W3CDTF">2026-06-20T02:46:30Z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2026-06-18T20:22:59Z</dcterms:created>
  <dc:creator>Unknown Creator</dc:creator>
  <dc:description/>
  <dc:language>en-US</dc:language>
  <cp:lastModifiedBy>Unknown Creator</cp:lastModifiedBy>
  <dcterms:modified xsi:type="dcterms:W3CDTF">2026-06-18T20:22:59Z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12</vt:r8>
  </property>
</Properties>
</file>