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1" r:id="rId10"/>
    <p:sldId id="264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4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04"/>
  </p:normalViewPr>
  <p:slideViewPr>
    <p:cSldViewPr snapToGrid="0" snapToObjects="1">
      <p:cViewPr varScale="1">
        <p:scale>
          <a:sx n="90" d="100"/>
          <a:sy n="90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5DF47A-9073-C346-8FDB-D30F2B4B47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9BC729-640D-3D46-AE23-74CE821748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CF75CD-9C02-DE45-BC6C-DC2EBEBC6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665629-E469-8743-A03D-814927C1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634E4B-A927-694C-A629-2D304423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4486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75A0D-484F-884F-8F3E-4E36E9B32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98A856-B375-FD4A-8F11-2C4080F1C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3A5433-F09F-3949-B0D8-BF34ABB77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8D5965-ED52-4642-95A1-A11D48D91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062216-7144-7D41-8047-D0F7E062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809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9BB753A-A462-904E-B8CE-6EDD60233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7364DF2-A37E-E344-B927-10372CB7A5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1695C8-170E-BA41-AE80-8D5F63DA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9BBF6D-6943-FC43-8AC8-FEDE54578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74472B-DDD0-A54D-B003-7E2020D3E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244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BDFEEF-8609-2E49-A471-366A1DE62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9661C3-10AC-E144-8623-1F6A8D2D2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B42165-99B7-594E-8497-CF4FDDCB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0DBE80-91A7-074B-8687-00DC5356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91804A-48F3-DD44-B05D-405D4F7D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8792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7A0E6A-7E10-DF40-9694-3CD34FC11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F090DC-BD7F-1440-88A8-ED0DE4297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39D8E8-DF13-5E44-AA03-1DE891523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F8F366-908E-D741-8BE1-F3C1E764D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512B65-6B5B-3D48-897B-E8A2EF82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638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A9D38-A91F-8848-9E1D-848B48206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4F663F-618C-D940-85B0-DEB86AE5E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6CD9CE-006F-654B-9C5F-D45EB27D4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077A626-B8A9-9044-8438-E39628F2E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970EC3-C942-5447-9FCA-C708F562B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5E71AC-2088-3749-A41F-81021DBB3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471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873FE3-D1D0-9A4A-8B1C-A39BD493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541CF8-07B2-614E-9755-5AAE2F82B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4FB5D6-8263-E047-83F9-9C78799C8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EDD9364-FF30-634B-928D-5DAFCC497B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57212BE-89B2-9E46-A868-F3043E3507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C0B68CF-E01A-F349-AB89-C341A0E4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336F80-6042-E24D-96CC-430AA9734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4E1184-FA4E-8A46-98A9-4A4E9D7AD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733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D2918-C984-F94D-892E-7D30464CE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151DE5-EFDF-CF44-903E-FDBE1F74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7E4269E-1207-F64A-88C9-AF6BB6949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A29692-FA68-9441-B42D-2E2D8C52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6424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EC31352-69BB-EC42-B20C-663E35040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B9513DB-6C1B-9F43-8349-E0CCA8DF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252F6FA-8102-DA44-9563-0EAD16E9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3722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29E87-54AA-9047-BB7F-E85ED4BF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37AC4B-4DC4-9E46-AADD-5825EB252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F261FC4-A5BA-8142-B1F4-8237972BB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529E45E-9CAA-7748-BE7E-CA11C9AE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1C06BE-6473-4442-AF42-CD8668CEF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5F8EA7-7B98-1043-95D3-8509C5624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665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5CC4B0-16BB-3641-AEBB-54370CECE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65AD7-B717-334A-AED3-D577B8C95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811519-8F23-9D44-9C3F-12F094BA6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36EDB1-3031-3242-BF51-A2B8014BC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FAA7AD-518C-8040-AE91-F17A9989D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9A2FB4-3437-EB42-8496-3376F0A4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0220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7456D00-5894-C24E-B2E9-1489894C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FAC3E58-7290-6D4F-8481-23DF69BB5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7DF912-E6A8-AE4E-829F-12EC45669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D067A-6232-4842-AA71-CB227CAC178D}" type="datetimeFigureOut">
              <a:rPr lang="es-CO" smtClean="0"/>
              <a:t>16/06/2026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E54472-7E33-FB49-BFB6-C21F6E462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C9CEEC-8D57-3F48-86CA-5AA83DFBF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29283-DB2A-7B4C-9116-9485AD2E87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8838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545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D7BA5D-E509-EC4F-5A9E-BA9269A7D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558" y="365125"/>
            <a:ext cx="9146241" cy="1265331"/>
          </a:xfrm>
        </p:spPr>
        <p:txBody>
          <a:bodyPr/>
          <a:lstStyle/>
          <a:p>
            <a:r>
              <a:rPr lang="es-US" b="1" dirty="0"/>
              <a:t>                      CONCLUSIÓN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0AB662-F605-69D7-FB40-99FDE0AFB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558" y="1825624"/>
            <a:ext cx="9146242" cy="4472081"/>
          </a:xfrm>
        </p:spPr>
        <p:txBody>
          <a:bodyPr>
            <a:normAutofit/>
          </a:bodyPr>
          <a:lstStyle/>
          <a:p>
            <a:endParaRPr lang="es-US" sz="3600" dirty="0"/>
          </a:p>
          <a:p>
            <a:r>
              <a:rPr lang="es-US" sz="3600" dirty="0"/>
              <a:t>La ley 1620 es clave para garantizar una convivencia escolar sana, segura y respetuosa, al establecer mecanismos de prevención, atención y seguimiento de casos de violencia escolar, donde prima el derecho del menor y su proceso de formación. </a:t>
            </a:r>
          </a:p>
          <a:p>
            <a:pPr marL="0" indent="0">
              <a:buNone/>
            </a:pP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116429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2183072-3B4A-2FBE-5C3B-7D64B8E8D471}"/>
              </a:ext>
            </a:extLst>
          </p:cNvPr>
          <p:cNvSpPr txBox="1"/>
          <p:nvPr/>
        </p:nvSpPr>
        <p:spPr>
          <a:xfrm>
            <a:off x="2969558" y="2468050"/>
            <a:ext cx="9480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419" dirty="0"/>
          </a:p>
          <a:p>
            <a:pPr algn="l"/>
            <a:endParaRPr lang="es-CO" sz="3600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9AF17CD-DB9A-5E2E-FADA-EE7D3440C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0118" y="365125"/>
            <a:ext cx="10163734" cy="2402727"/>
          </a:xfrm>
        </p:spPr>
        <p:txBody>
          <a:bodyPr/>
          <a:lstStyle/>
          <a:p>
            <a:pPr algn="ctr"/>
            <a:r>
              <a:rPr lang="es-US" b="1" dirty="0"/>
              <a:t>FORTLECIMIENTO EN COMPETENCIAS CIUDADANAS 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759433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7CFF6E38-D7E2-4A49-DDC3-C5E606C86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US" sz="3600" b="1" dirty="0"/>
              <a:t>           ¿ CUAL ES EL OBJETIVO DE LA LEY 1620? </a:t>
            </a:r>
            <a:endParaRPr lang="es-CO" sz="3600" b="1" dirty="0"/>
          </a:p>
        </p:txBody>
      </p:sp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4F04E95E-06DC-779A-56DE-0038571B0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0529" y="1473574"/>
            <a:ext cx="9583271" cy="4762500"/>
          </a:xfrm>
        </p:spPr>
        <p:txBody>
          <a:bodyPr/>
          <a:lstStyle/>
          <a:p>
            <a:endParaRPr lang="es-US" dirty="0"/>
          </a:p>
          <a:p>
            <a:r>
              <a:rPr lang="es-419" sz="3600" dirty="0"/>
              <a:t>Establecer mecanismos para promover la convivencia escolar, el ejercicio de los derechos humanos y la resolución pacifica de conflictos dentro de los establecimientos educativos. </a:t>
            </a:r>
            <a:r>
              <a:rPr lang="es-US" sz="3600" dirty="0"/>
              <a:t>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484009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9A535-25C2-61FE-07C5-B56BD37B4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b="1" dirty="0"/>
              <a:t>                </a:t>
            </a:r>
            <a:r>
              <a:rPr lang="es-419" b="1" dirty="0"/>
              <a:t>Que permite esta ley: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4F0F46-C629-3351-0485-8176A89F5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352" y="1842434"/>
            <a:ext cx="9157447" cy="4351338"/>
          </a:xfrm>
        </p:spPr>
        <p:txBody>
          <a:bodyPr/>
          <a:lstStyle/>
          <a:p>
            <a:endParaRPr lang="es-US" dirty="0"/>
          </a:p>
          <a:p>
            <a:r>
              <a:rPr lang="es-419" sz="3600" dirty="0"/>
              <a:t>Crear manuales de convivencia escolar </a:t>
            </a:r>
          </a:p>
          <a:p>
            <a:r>
              <a:rPr lang="es-419" sz="3600" dirty="0"/>
              <a:t>Formar comités de convivencia escolar</a:t>
            </a:r>
          </a:p>
          <a:p>
            <a:r>
              <a:rPr lang="es-419" sz="3600" dirty="0"/>
              <a:t>Establecer Rutas de atención integral </a:t>
            </a:r>
          </a:p>
          <a:p>
            <a:r>
              <a:rPr lang="es-419" sz="3600" dirty="0"/>
              <a:t>Garantizar que las medidas sean pedagógicas, formativas y restaurativas. No son punitivas.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520903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F1E815A-A9E8-D898-0CA8-31C6A1325E59}"/>
              </a:ext>
            </a:extLst>
          </p:cNvPr>
          <p:cNvSpPr txBox="1"/>
          <p:nvPr/>
        </p:nvSpPr>
        <p:spPr>
          <a:xfrm>
            <a:off x="2610970" y="1658341"/>
            <a:ext cx="9463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419" dirty="0"/>
          </a:p>
          <a:p>
            <a:pPr algn="l"/>
            <a:endParaRPr lang="es-CO" sz="3600" dirty="0"/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4D2AFF3-715D-A552-B63C-A28F89092AB5}"/>
              </a:ext>
            </a:extLst>
          </p:cNvPr>
          <p:cNvCxnSpPr>
            <a:cxnSpLocks/>
          </p:cNvCxnSpPr>
          <p:nvPr/>
        </p:nvCxnSpPr>
        <p:spPr>
          <a:xfrm flipV="1">
            <a:off x="2706221" y="3429000"/>
            <a:ext cx="0" cy="341779"/>
          </a:xfrm>
          <a:prstGeom prst="straightConnector1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68A39FFB-1A86-E249-3D17-106CBED1F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868" y="365125"/>
            <a:ext cx="9319932" cy="1248522"/>
          </a:xfrm>
        </p:spPr>
        <p:txBody>
          <a:bodyPr>
            <a:normAutofit fontScale="90000"/>
          </a:bodyPr>
          <a:lstStyle/>
          <a:p>
            <a:r>
              <a:rPr lang="es-US" b="1" dirty="0"/>
              <a:t>           </a:t>
            </a:r>
            <a:r>
              <a:rPr lang="es-419" b="1" dirty="0"/>
              <a:t>CLASIFICACIÓN DE LAS FALTAS Y SANCIONES EN CONVIVENCIA ESCOLAR </a:t>
            </a:r>
            <a:r>
              <a:rPr lang="es-US" b="1" dirty="0"/>
              <a:t> </a:t>
            </a:r>
            <a:endParaRPr lang="es-CO" b="1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6094D02-1EB8-562D-3EF5-77DD767B3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7802" y="2149547"/>
            <a:ext cx="9224682" cy="4253566"/>
          </a:xfrm>
        </p:spPr>
        <p:txBody>
          <a:bodyPr>
            <a:normAutofit lnSpcReduction="10000"/>
          </a:bodyPr>
          <a:lstStyle/>
          <a:p>
            <a:r>
              <a:rPr lang="es-419" sz="3600" dirty="0"/>
              <a:t>Faltas leves: son comportamientos que afectan mínimamente la convivencia escolar.</a:t>
            </a:r>
          </a:p>
          <a:p>
            <a:r>
              <a:rPr lang="es-419" sz="3600" dirty="0"/>
              <a:t>Faltas Graves: son acciones que afectan significativamente la convivencia o los derechos de otras personas.</a:t>
            </a:r>
          </a:p>
          <a:p>
            <a:r>
              <a:rPr lang="es-419" sz="3600" dirty="0"/>
              <a:t>Faltas gravísimas: son las conductas que ponen en riesgo la integridad física, psicológica o moral de una comunidad educativa.   </a:t>
            </a:r>
          </a:p>
          <a:p>
            <a:endParaRPr lang="es-US" sz="3600" dirty="0"/>
          </a:p>
          <a:p>
            <a:endParaRPr lang="es-US" sz="3600" b="1" dirty="0"/>
          </a:p>
        </p:txBody>
      </p:sp>
    </p:spTree>
    <p:extLst>
      <p:ext uri="{BB962C8B-B14F-4D97-AF65-F5344CB8AC3E}">
        <p14:creationId xmlns:p14="http://schemas.microsoft.com/office/powerpoint/2010/main" val="964773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8DA3CB-7EA4-FFF4-864D-4C0E05084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097" y="365125"/>
            <a:ext cx="9187703" cy="1192493"/>
          </a:xfrm>
        </p:spPr>
        <p:txBody>
          <a:bodyPr>
            <a:normAutofit fontScale="90000"/>
          </a:bodyPr>
          <a:lstStyle/>
          <a:p>
            <a:r>
              <a:rPr lang="es-419" b="1" dirty="0"/>
              <a:t>Faltas leves: sanciones pedagógicas posibles </a:t>
            </a:r>
            <a:r>
              <a:rPr lang="es-US" b="1" dirty="0"/>
              <a:t>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356D4E-778B-FD05-1D4F-6F315D09B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4514" y="2129117"/>
            <a:ext cx="9127192" cy="3922059"/>
          </a:xfrm>
        </p:spPr>
        <p:txBody>
          <a:bodyPr/>
          <a:lstStyle/>
          <a:p>
            <a:pPr>
              <a:buFontTx/>
              <a:buChar char="-"/>
            </a:pPr>
            <a:r>
              <a:rPr lang="es-419" dirty="0"/>
              <a:t>Dialogo orientador con el docente o coordinador</a:t>
            </a:r>
          </a:p>
          <a:p>
            <a:pPr>
              <a:buFontTx/>
              <a:buChar char="-"/>
            </a:pPr>
            <a:r>
              <a:rPr lang="es-419" dirty="0"/>
              <a:t>Compromiso verbal o escrito. </a:t>
            </a:r>
          </a:p>
          <a:p>
            <a:pPr>
              <a:buFontTx/>
              <a:buChar char="-"/>
            </a:pPr>
            <a:r>
              <a:rPr lang="es-419" dirty="0"/>
              <a:t>Llamado de atención </a:t>
            </a:r>
          </a:p>
          <a:p>
            <a:pPr>
              <a:buFontTx/>
              <a:buChar char="-"/>
            </a:pPr>
            <a:r>
              <a:rPr lang="es-419" dirty="0"/>
              <a:t>Actividad de reflexión o reparación (por ejemplo ayudar en tareas escolares o escribir un compromiso de mejora). </a:t>
            </a:r>
          </a:p>
          <a:p>
            <a:pPr marL="0" indent="0">
              <a:buNone/>
            </a:pP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368672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26F33-7C3C-AA75-30D9-36E8A5F74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5220" y="365126"/>
            <a:ext cx="9028579" cy="1282140"/>
          </a:xfrm>
        </p:spPr>
        <p:txBody>
          <a:bodyPr>
            <a:normAutofit fontScale="90000"/>
          </a:bodyPr>
          <a:lstStyle/>
          <a:p>
            <a:r>
              <a:rPr lang="es-419" b="1" dirty="0"/>
              <a:t>Faltas graves: sanciones pedagógicas posibles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645329-1891-7FCA-D2AC-F4DDB48D3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5220" y="1825624"/>
            <a:ext cx="9028580" cy="441044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s-419" sz="3600" dirty="0"/>
              <a:t>Situación de padres o acudientes </a:t>
            </a:r>
          </a:p>
          <a:p>
            <a:pPr>
              <a:buFontTx/>
              <a:buChar char="-"/>
            </a:pPr>
            <a:r>
              <a:rPr lang="es-419" sz="3600" dirty="0"/>
              <a:t>Firma de compromisos formales </a:t>
            </a:r>
          </a:p>
          <a:p>
            <a:pPr>
              <a:buFontTx/>
              <a:buChar char="-"/>
            </a:pPr>
            <a:r>
              <a:rPr lang="es-419" sz="3600" dirty="0"/>
              <a:t>Suspensión temporal de actividades </a:t>
            </a:r>
          </a:p>
          <a:p>
            <a:pPr>
              <a:buFontTx/>
              <a:buChar char="-"/>
            </a:pPr>
            <a:r>
              <a:rPr lang="es-419" sz="3600" dirty="0"/>
              <a:t>Reparación simbólica o material del daño causado </a:t>
            </a:r>
          </a:p>
          <a:p>
            <a:pPr>
              <a:buFontTx/>
              <a:buChar char="-"/>
            </a:pPr>
            <a:r>
              <a:rPr lang="es-419" sz="3600" dirty="0"/>
              <a:t>Seguimiento por parte del comité de convivencia escolar.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800140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4AD94-92AD-7964-8595-53490302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352" y="365126"/>
            <a:ext cx="9614647" cy="1298948"/>
          </a:xfrm>
        </p:spPr>
        <p:txBody>
          <a:bodyPr>
            <a:normAutofit/>
          </a:bodyPr>
          <a:lstStyle/>
          <a:p>
            <a:r>
              <a:rPr lang="es-419" b="1" dirty="0"/>
              <a:t>Faltas gravísimas: sanciones pedagógicas posibles </a:t>
            </a:r>
            <a:endParaRPr lang="es-CO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A514EB-C6CD-54B7-4645-B7A270AD6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3661" y="2436346"/>
            <a:ext cx="9157448" cy="4421654"/>
          </a:xfrm>
        </p:spPr>
        <p:txBody>
          <a:bodyPr/>
          <a:lstStyle/>
          <a:p>
            <a:pPr>
              <a:buFontTx/>
              <a:buChar char="-"/>
            </a:pPr>
            <a:r>
              <a:rPr lang="es-419" dirty="0"/>
              <a:t>Remisión inmediata a las autoridades competentes (ICBF,  policía de infancia, fiscalía)</a:t>
            </a:r>
          </a:p>
          <a:p>
            <a:pPr>
              <a:buFontTx/>
              <a:buChar char="-"/>
            </a:pPr>
            <a:r>
              <a:rPr lang="es-419" dirty="0"/>
              <a:t>Cancelación de matrícula o traslado del estudiante (si lo aprueba el comité de convivencia escolar)</a:t>
            </a:r>
          </a:p>
          <a:p>
            <a:pPr>
              <a:buFontTx/>
              <a:buChar char="-"/>
            </a:pPr>
            <a:r>
              <a:rPr lang="es-419" dirty="0"/>
              <a:t>Intervención psicológica y acompañamiento institucional.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5824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AC55467-7B9C-6921-C7E6-0670819588BF}"/>
              </a:ext>
            </a:extLst>
          </p:cNvPr>
          <p:cNvSpPr txBox="1"/>
          <p:nvPr/>
        </p:nvSpPr>
        <p:spPr>
          <a:xfrm>
            <a:off x="5181600" y="2399739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s-CO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5E5A97-4E4F-BC21-FE57-1E9205CB1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303" y="409949"/>
            <a:ext cx="10515600" cy="1325563"/>
          </a:xfrm>
        </p:spPr>
        <p:txBody>
          <a:bodyPr/>
          <a:lstStyle/>
          <a:p>
            <a:r>
              <a:rPr lang="es-US" b="1" dirty="0"/>
              <a:t>OBLIGACIONES DE LAS INSTITUCIONES EDUCATIVAS </a:t>
            </a:r>
            <a:endParaRPr lang="es-CO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F1F45F-EFED-2349-2C15-A25065032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5671" y="1870448"/>
            <a:ext cx="9583270" cy="4152714"/>
          </a:xfrm>
        </p:spPr>
        <p:txBody>
          <a:bodyPr>
            <a:normAutofit/>
          </a:bodyPr>
          <a:lstStyle/>
          <a:p>
            <a:pPr algn="ctr"/>
            <a:endParaRPr lang="es-US" sz="3600" dirty="0"/>
          </a:p>
          <a:p>
            <a:r>
              <a:rPr lang="es-US" sz="3600" dirty="0"/>
              <a:t>Crear y actualizar el manual de convivencia escolar. </a:t>
            </a:r>
          </a:p>
          <a:p>
            <a:r>
              <a:rPr lang="es-US" sz="3600" dirty="0"/>
              <a:t>Formar a docentes y estudiantes en resolución pacífica de conflictos, prevención del acoso y promoción de la ciudadanía. 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23951374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Panorámica</PresentationFormat>
  <Paragraphs>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FORTLECIMIENTO EN COMPETENCIAS CIUDADANAS </vt:lpstr>
      <vt:lpstr>           ¿ CUAL ES EL OBJETIVO DE LA LEY 1620? </vt:lpstr>
      <vt:lpstr>                Que permite esta ley: </vt:lpstr>
      <vt:lpstr>           CLASIFICACIÓN DE LAS FALTAS Y SANCIONES EN CONVIVENCIA ESCOLAR  </vt:lpstr>
      <vt:lpstr>Faltas leves: sanciones pedagógicas posibles  </vt:lpstr>
      <vt:lpstr>Faltas graves: sanciones pedagógicas posibles</vt:lpstr>
      <vt:lpstr>Faltas gravísimas: sanciones pedagógicas posibles </vt:lpstr>
      <vt:lpstr>OBLIGACIONES DE LAS INSTITUCIONES EDUCATIVAS </vt:lpstr>
      <vt:lpstr>                      CONCLUSIÓN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Johan Andres Gonzalez Sanchez</cp:lastModifiedBy>
  <cp:revision>19</cp:revision>
  <dcterms:created xsi:type="dcterms:W3CDTF">2025-01-15T17:33:24Z</dcterms:created>
  <dcterms:modified xsi:type="dcterms:W3CDTF">2026-06-16T22:17:54Z</dcterms:modified>
</cp:coreProperties>
</file>