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C41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04"/>
  </p:normalViewPr>
  <p:slideViewPr>
    <p:cSldViewPr snapToGrid="0" snapToObjects="1">
      <p:cViewPr varScale="1">
        <p:scale>
          <a:sx n="90" d="100"/>
          <a:sy n="90" d="100"/>
        </p:scale>
        <p:origin x="232" y="7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theme" Target="theme/theme1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viewProps" Target="viewProp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presProps" Target="presProps.xml" /><Relationship Id="rId5" Type="http://schemas.openxmlformats.org/officeDocument/2006/relationships/slide" Target="slides/slide4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tableStyles" Target="tableStyle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5DF47A-9073-C346-8FDB-D30F2B4B47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49BC729-640D-3D46-AE23-74CE821748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4CF75CD-9C02-DE45-BC6C-DC2EBEBC6D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D067A-6232-4842-AA71-CB227CAC178D}" type="datetimeFigureOut">
              <a:rPr lang="es-CO" smtClean="0"/>
              <a:t>1/12/2025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2665629-E469-8743-A03D-814927C173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634E4B-A927-694C-A629-2D304423C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29283-DB2A-7B4C-9116-9485AD2E870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54486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975A0D-484F-884F-8F3E-4E36E9B32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98A856-B375-FD4A-8F11-2C4080F1CF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03A5433-F09F-3949-B0D8-BF34ABB77E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D067A-6232-4842-AA71-CB227CAC178D}" type="datetimeFigureOut">
              <a:rPr lang="es-CO" smtClean="0"/>
              <a:t>1/12/2025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D8D5965-ED52-4642-95A1-A11D48D919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4062216-7144-7D41-8047-D0F7E062F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29283-DB2A-7B4C-9116-9485AD2E870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98097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9BB753A-A462-904E-B8CE-6EDD602330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7364DF2-A37E-E344-B927-10372CB7A5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01695C8-170E-BA41-AE80-8D5F63DAB5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D067A-6232-4842-AA71-CB227CAC178D}" type="datetimeFigureOut">
              <a:rPr lang="es-CO" smtClean="0"/>
              <a:t>1/12/2025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59BBF6D-6943-FC43-8AC8-FEDE54578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B74472B-DDD0-A54D-B003-7E2020D3E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29283-DB2A-7B4C-9116-9485AD2E870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82445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BDFEEF-8609-2E49-A471-366A1DE62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19661C3-10AC-E144-8623-1F6A8D2D2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6B42165-99B7-594E-8497-CF4FDDCBD4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D067A-6232-4842-AA71-CB227CAC178D}" type="datetimeFigureOut">
              <a:rPr lang="es-CO" smtClean="0"/>
              <a:t>1/12/2025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C0DBE80-91A7-074B-8687-00DC535665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A91804A-48F3-DD44-B05D-405D4F7DBE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29283-DB2A-7B4C-9116-9485AD2E870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887926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7A0E6A-7E10-DF40-9694-3CD34FC111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3F090DC-BD7F-1440-88A8-ED0DE42971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B39D8E8-DF13-5E44-AA03-1DE891523A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D067A-6232-4842-AA71-CB227CAC178D}" type="datetimeFigureOut">
              <a:rPr lang="es-CO" smtClean="0"/>
              <a:t>1/12/2025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2F8F366-908E-D741-8BE1-F3C1E764DE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9512B65-6B5B-3D48-897B-E8A2EF82C7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29283-DB2A-7B4C-9116-9485AD2E870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963873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7A9D38-A91F-8848-9E1D-848B482062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C4F663F-618C-D940-85B0-DEB86AE5E2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6CD9CE-006F-654B-9C5F-D45EB27D40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077A626-B8A9-9044-8438-E39628F2EF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D067A-6232-4842-AA71-CB227CAC178D}" type="datetimeFigureOut">
              <a:rPr lang="es-CO" smtClean="0"/>
              <a:t>1/12/2025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2970EC3-C942-5447-9FCA-C708F562BD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B5E71AC-2088-3749-A41F-81021DBB3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29283-DB2A-7B4C-9116-9485AD2E870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247150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873FE3-D1D0-9A4A-8B1C-A39BD4930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D541CF8-07B2-614E-9755-5AAE2F82BB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A4FB5D6-8263-E047-83F9-9C78799C8B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EDD9364-FF30-634B-928D-5DAFCC497B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57212BE-89B2-9E46-A868-F3043E3507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C0B68CF-E01A-F349-AB89-C341A0E47A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D067A-6232-4842-AA71-CB227CAC178D}" type="datetimeFigureOut">
              <a:rPr lang="es-CO" smtClean="0"/>
              <a:t>1/12/2025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BC336F80-6042-E24D-96CC-430AA9734A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BC4E1184-FA4E-8A46-98A9-4A4E9D7AD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29283-DB2A-7B4C-9116-9485AD2E870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87332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DD2918-C984-F94D-892E-7D30464CE7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5A151DE5-EFDF-CF44-903E-FDBE1F7408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D067A-6232-4842-AA71-CB227CAC178D}" type="datetimeFigureOut">
              <a:rPr lang="es-CO" smtClean="0"/>
              <a:t>1/12/2025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07E4269E-1207-F64A-88C9-AF6BB69492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BA29692-FA68-9441-B42D-2E2D8C52E8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29283-DB2A-7B4C-9116-9485AD2E870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642472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EC31352-69BB-EC42-B20C-663E350400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D067A-6232-4842-AA71-CB227CAC178D}" type="datetimeFigureOut">
              <a:rPr lang="es-CO" smtClean="0"/>
              <a:t>1/12/2025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CB9513DB-6C1B-9F43-8349-E0CCA8DF74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252F6FA-8102-DA44-9563-0EAD16E9B2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29283-DB2A-7B4C-9116-9485AD2E870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337229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629E87-54AA-9047-BB7F-E85ED4BF1D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B37AC4B-4DC4-9E46-AADD-5825EB2524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F261FC4-A5BA-8142-B1F4-8237972BB8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529E45E-9CAA-7748-BE7E-CA11C9AE3A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D067A-6232-4842-AA71-CB227CAC178D}" type="datetimeFigureOut">
              <a:rPr lang="es-CO" smtClean="0"/>
              <a:t>1/12/2025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51C06BE-6473-4442-AF42-CD8668CEF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25F8EA7-7B98-1043-95D3-8509C56240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29283-DB2A-7B4C-9116-9485AD2E870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666554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5CC4B0-16BB-3641-AEBB-54370CECE7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D865AD7-B717-334A-AED3-D577B8C952B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8811519-8F23-9D44-9C3F-12F094BA66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A36EDB1-3031-3242-BF51-A2B8014BC8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D067A-6232-4842-AA71-CB227CAC178D}" type="datetimeFigureOut">
              <a:rPr lang="es-CO" smtClean="0"/>
              <a:t>1/12/2025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BFAA7AD-518C-8040-AE91-F17A9989DE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D9A2FB4-3437-EB42-8496-3376F0A429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29283-DB2A-7B4C-9116-9485AD2E870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502204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image" Target="../media/image1.jpg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67456D00-5894-C24E-B2E9-1489894CD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FAC3E58-7290-6D4F-8481-23DF69BB59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47DF912-E6A8-AE4E-829F-12EC456699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4D067A-6232-4842-AA71-CB227CAC178D}" type="datetimeFigureOut">
              <a:rPr lang="es-CO" smtClean="0"/>
              <a:t>1/12/2025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E54472-7E33-FB49-BFB6-C21F6E4627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8C9CEEC-8D57-3F48-86CA-5AA83DFBF1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529283-DB2A-7B4C-9116-9485AD2E870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88386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 /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35458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22183072-3B4A-2FBE-5C3B-7D64B8E8D471}"/>
              </a:ext>
            </a:extLst>
          </p:cNvPr>
          <p:cNvSpPr txBox="1"/>
          <p:nvPr/>
        </p:nvSpPr>
        <p:spPr>
          <a:xfrm>
            <a:off x="2969558" y="2468050"/>
            <a:ext cx="94801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s-419" dirty="0"/>
          </a:p>
          <a:p>
            <a:pPr algn="l"/>
            <a:endParaRPr lang="es-CO" sz="3600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D9AF17CD-DB9A-5E2E-FADA-EE7D3440C8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US" dirty="0"/>
              <a:t>                     </a:t>
            </a:r>
            <a:r>
              <a:rPr lang="es-US" b="1" dirty="0"/>
              <a:t>LEY 1620 DE 2013 </a:t>
            </a:r>
            <a:endParaRPr lang="es-CO" b="1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4E0600C-B1B6-9F5A-016E-41A1C55293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US" dirty="0"/>
          </a:p>
          <a:p>
            <a:pPr marL="0" indent="0">
              <a:buNone/>
            </a:pPr>
            <a:r>
              <a:rPr lang="es-US" sz="3600" dirty="0"/>
              <a:t>                    </a:t>
            </a:r>
          </a:p>
          <a:p>
            <a:pPr marL="0" indent="0">
              <a:buNone/>
            </a:pPr>
            <a:endParaRPr lang="es-US" sz="3600" dirty="0"/>
          </a:p>
          <a:p>
            <a:pPr marL="0" indent="0">
              <a:buNone/>
            </a:pPr>
            <a:r>
              <a:rPr lang="es-US" sz="3600" dirty="0"/>
              <a:t>                         Ley de convivencia escolar en Colombia </a:t>
            </a:r>
            <a:endParaRPr lang="es-CO" sz="3600" dirty="0"/>
          </a:p>
        </p:txBody>
      </p:sp>
    </p:spTree>
    <p:extLst>
      <p:ext uri="{BB962C8B-B14F-4D97-AF65-F5344CB8AC3E}">
        <p14:creationId xmlns:p14="http://schemas.microsoft.com/office/powerpoint/2010/main" val="7594338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0">
            <a:extLst>
              <a:ext uri="{FF2B5EF4-FFF2-40B4-BE49-F238E27FC236}">
                <a16:creationId xmlns:a16="http://schemas.microsoft.com/office/drawing/2014/main" id="{7CFF6E38-D7E2-4A49-DDC3-C5E606C86C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US" sz="3600" b="1" dirty="0"/>
              <a:t>           ¿ CUAL ES EL OBJETIVO DE LA LEY 1620? </a:t>
            </a:r>
            <a:endParaRPr lang="es-CO" sz="3600" b="1" dirty="0"/>
          </a:p>
        </p:txBody>
      </p:sp>
      <p:sp>
        <p:nvSpPr>
          <p:cNvPr id="12" name="Marcador de contenido 11">
            <a:extLst>
              <a:ext uri="{FF2B5EF4-FFF2-40B4-BE49-F238E27FC236}">
                <a16:creationId xmlns:a16="http://schemas.microsoft.com/office/drawing/2014/main" id="{4F04E95E-06DC-779A-56DE-0038571B09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0529" y="1473574"/>
            <a:ext cx="9583271" cy="4762500"/>
          </a:xfrm>
        </p:spPr>
        <p:txBody>
          <a:bodyPr/>
          <a:lstStyle/>
          <a:p>
            <a:endParaRPr lang="es-US" dirty="0"/>
          </a:p>
          <a:p>
            <a:r>
              <a:rPr lang="es-US" sz="3600" dirty="0"/>
              <a:t>Promover la convivencia, la protección de los  derechos humanos, sexuales y reproductivos en el ámbito escolar,  prevenir y abordar el acoso escolar, así como otras formas de violencia  </a:t>
            </a:r>
            <a:endParaRPr lang="es-CO" sz="3600" dirty="0"/>
          </a:p>
        </p:txBody>
      </p:sp>
    </p:spTree>
    <p:extLst>
      <p:ext uri="{BB962C8B-B14F-4D97-AF65-F5344CB8AC3E}">
        <p14:creationId xmlns:p14="http://schemas.microsoft.com/office/powerpoint/2010/main" val="34840092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E9A535-25C2-61FE-07C5-B56BD37B4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US" b="1" dirty="0"/>
              <a:t>                ¿ A QUIÉNES APLICA ESTA LEY? </a:t>
            </a:r>
            <a:endParaRPr lang="es-CO" b="1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44F0F46-C629-3351-0485-8176A89F53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6352" y="1825625"/>
            <a:ext cx="9157447" cy="4351338"/>
          </a:xfrm>
        </p:spPr>
        <p:txBody>
          <a:bodyPr/>
          <a:lstStyle/>
          <a:p>
            <a:endParaRPr lang="es-US" dirty="0"/>
          </a:p>
          <a:p>
            <a:r>
              <a:rPr lang="es-US" sz="3600" dirty="0"/>
              <a:t>A todas las Instituciones Educativas oficiales y privadas del país, desde preescolar hasta la educación media. </a:t>
            </a:r>
            <a:endParaRPr lang="es-CO" sz="3600" dirty="0"/>
          </a:p>
        </p:txBody>
      </p:sp>
    </p:spTree>
    <p:extLst>
      <p:ext uri="{BB962C8B-B14F-4D97-AF65-F5344CB8AC3E}">
        <p14:creationId xmlns:p14="http://schemas.microsoft.com/office/powerpoint/2010/main" val="35209031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3F1E815A-A9E8-D898-0CA8-31C6A1325E59}"/>
              </a:ext>
            </a:extLst>
          </p:cNvPr>
          <p:cNvSpPr txBox="1"/>
          <p:nvPr/>
        </p:nvSpPr>
        <p:spPr>
          <a:xfrm>
            <a:off x="2610970" y="1658341"/>
            <a:ext cx="94633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s-419" dirty="0"/>
          </a:p>
          <a:p>
            <a:pPr algn="l"/>
            <a:endParaRPr lang="es-CO" sz="3600" dirty="0"/>
          </a:p>
        </p:txBody>
      </p:sp>
      <p:cxnSp>
        <p:nvCxnSpPr>
          <p:cNvPr id="29" name="Conector recto de flecha 28">
            <a:extLst>
              <a:ext uri="{FF2B5EF4-FFF2-40B4-BE49-F238E27FC236}">
                <a16:creationId xmlns:a16="http://schemas.microsoft.com/office/drawing/2014/main" id="{14D2AFF3-715D-A552-B63C-A28F89092AB5}"/>
              </a:ext>
            </a:extLst>
          </p:cNvPr>
          <p:cNvCxnSpPr>
            <a:cxnSpLocks/>
          </p:cNvCxnSpPr>
          <p:nvPr/>
        </p:nvCxnSpPr>
        <p:spPr>
          <a:xfrm flipV="1">
            <a:off x="2706221" y="3429000"/>
            <a:ext cx="0" cy="341779"/>
          </a:xfrm>
          <a:prstGeom prst="straightConnector1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ítulo 1">
            <a:extLst>
              <a:ext uri="{FF2B5EF4-FFF2-40B4-BE49-F238E27FC236}">
                <a16:creationId xmlns:a16="http://schemas.microsoft.com/office/drawing/2014/main" id="{68A39FFB-1A86-E249-3D17-106CBED1F1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US" b="1" dirty="0"/>
              <a:t>           MECANISMOS PRINCIPALES DE LA LEY </a:t>
            </a:r>
            <a:endParaRPr lang="es-CO" b="1" dirty="0"/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56094D02-1EB8-562D-3EF5-77DD767B38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29118" y="1836831"/>
            <a:ext cx="9224682" cy="4253566"/>
          </a:xfrm>
        </p:spPr>
        <p:txBody>
          <a:bodyPr>
            <a:normAutofit/>
          </a:bodyPr>
          <a:lstStyle/>
          <a:p>
            <a:r>
              <a:rPr lang="es-US" sz="3600" b="1" dirty="0"/>
              <a:t>Comité escolar de convivencia: </a:t>
            </a:r>
            <a:r>
              <a:rPr lang="es-US" sz="3600" dirty="0"/>
              <a:t>Cada Institución </a:t>
            </a:r>
          </a:p>
          <a:p>
            <a:r>
              <a:rPr lang="es-US" sz="3600" b="1" dirty="0"/>
              <a:t>Observatorio de convivencia escolar: </a:t>
            </a:r>
            <a:r>
              <a:rPr lang="es-US" sz="3600" dirty="0"/>
              <a:t>Encargado de recopilar y analizar información sobre violencia escolar.</a:t>
            </a:r>
          </a:p>
          <a:p>
            <a:r>
              <a:rPr lang="es-US" sz="3600" b="1" dirty="0"/>
              <a:t>Sistema de información unificada: </a:t>
            </a:r>
            <a:r>
              <a:rPr lang="es-US" sz="3600" dirty="0"/>
              <a:t>Registra los casos reportados.  </a:t>
            </a:r>
          </a:p>
          <a:p>
            <a:endParaRPr lang="es-US" sz="3600" b="1" dirty="0"/>
          </a:p>
        </p:txBody>
      </p:sp>
    </p:spTree>
    <p:extLst>
      <p:ext uri="{BB962C8B-B14F-4D97-AF65-F5344CB8AC3E}">
        <p14:creationId xmlns:p14="http://schemas.microsoft.com/office/powerpoint/2010/main" val="9647733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AC55467-7B9C-6921-C7E6-0670819588BF}"/>
              </a:ext>
            </a:extLst>
          </p:cNvPr>
          <p:cNvSpPr txBox="1"/>
          <p:nvPr/>
        </p:nvSpPr>
        <p:spPr>
          <a:xfrm>
            <a:off x="5181600" y="2399739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s-CO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55E5A97-4E4F-BC21-FE57-1E9205CB14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7303" y="409949"/>
            <a:ext cx="10515600" cy="1325563"/>
          </a:xfrm>
        </p:spPr>
        <p:txBody>
          <a:bodyPr/>
          <a:lstStyle/>
          <a:p>
            <a:r>
              <a:rPr lang="es-US" b="1" dirty="0"/>
              <a:t>OBLIGACIONES DE LAS INSTITUCIONES EDUCATIVAS </a:t>
            </a:r>
            <a:endParaRPr lang="es-CO" b="1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8F1F45F-EFED-2349-2C15-A25065032D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15671" y="1870448"/>
            <a:ext cx="9583270" cy="4152714"/>
          </a:xfrm>
        </p:spPr>
        <p:txBody>
          <a:bodyPr>
            <a:normAutofit/>
          </a:bodyPr>
          <a:lstStyle/>
          <a:p>
            <a:endParaRPr lang="es-US" sz="3600" dirty="0"/>
          </a:p>
          <a:p>
            <a:r>
              <a:rPr lang="es-US" sz="3600" dirty="0"/>
              <a:t>Crear y actualizar el manual de convivencia escolar. </a:t>
            </a:r>
          </a:p>
          <a:p>
            <a:r>
              <a:rPr lang="es-US" sz="3600" dirty="0"/>
              <a:t>Formar a docentes y estudiantes en resolución pacífica de conflictos, prevención del acoso y promoción de la ciudadanía. </a:t>
            </a:r>
            <a:endParaRPr lang="es-CO" sz="3600" dirty="0"/>
          </a:p>
        </p:txBody>
      </p:sp>
    </p:spTree>
    <p:extLst>
      <p:ext uri="{BB962C8B-B14F-4D97-AF65-F5344CB8AC3E}">
        <p14:creationId xmlns:p14="http://schemas.microsoft.com/office/powerpoint/2010/main" val="23951374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8DA3CB-7EA4-FFF4-864D-4C0E05084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6097" y="365125"/>
            <a:ext cx="9187703" cy="1192493"/>
          </a:xfrm>
        </p:spPr>
        <p:txBody>
          <a:bodyPr/>
          <a:lstStyle/>
          <a:p>
            <a:r>
              <a:rPr lang="es-US" b="1" dirty="0"/>
              <a:t>VIOLENCIA QUE BUSCA PREVENIR </a:t>
            </a:r>
            <a:endParaRPr lang="es-CO" b="1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5356D4E-778B-FD05-1D4F-6F315D09B8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14868" y="1686485"/>
            <a:ext cx="8938932" cy="4490478"/>
          </a:xfrm>
        </p:spPr>
        <p:txBody>
          <a:bodyPr/>
          <a:lstStyle/>
          <a:p>
            <a:endParaRPr lang="es-US" dirty="0"/>
          </a:p>
          <a:p>
            <a:r>
              <a:rPr lang="es-US" sz="3600" dirty="0"/>
              <a:t>Acoso escolar (bullying)</a:t>
            </a:r>
          </a:p>
          <a:p>
            <a:endParaRPr lang="es-US" sz="3600" dirty="0"/>
          </a:p>
          <a:p>
            <a:r>
              <a:rPr lang="es-US" sz="3600" dirty="0"/>
              <a:t>Ciberacoso </a:t>
            </a:r>
          </a:p>
          <a:p>
            <a:endParaRPr lang="es-US" sz="3600" dirty="0"/>
          </a:p>
          <a:p>
            <a:r>
              <a:rPr lang="es-US" sz="3600" dirty="0"/>
              <a:t>Violencia física, psicológica y sexual dentro del entorno escolar </a:t>
            </a:r>
            <a:endParaRPr lang="es-CO" sz="3600" dirty="0"/>
          </a:p>
        </p:txBody>
      </p:sp>
    </p:spTree>
    <p:extLst>
      <p:ext uri="{BB962C8B-B14F-4D97-AF65-F5344CB8AC3E}">
        <p14:creationId xmlns:p14="http://schemas.microsoft.com/office/powerpoint/2010/main" val="368672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826F33-7C3C-AA75-30D9-36E8A5F74D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5220" y="365126"/>
            <a:ext cx="9028579" cy="1282140"/>
          </a:xfrm>
        </p:spPr>
        <p:txBody>
          <a:bodyPr/>
          <a:lstStyle/>
          <a:p>
            <a:r>
              <a:rPr lang="es-US" b="1" dirty="0"/>
              <a:t>PARTICIPACIÓN Y SEGUIMIENTO </a:t>
            </a:r>
            <a:endParaRPr lang="es-CO" b="1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3645329-1891-7FCA-D2AC-F4DDB48D33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25220" y="1825624"/>
            <a:ext cx="9028580" cy="4410449"/>
          </a:xfrm>
        </p:spPr>
        <p:txBody>
          <a:bodyPr>
            <a:normAutofit/>
          </a:bodyPr>
          <a:lstStyle/>
          <a:p>
            <a:r>
              <a:rPr lang="es-US" sz="3600" dirty="0"/>
              <a:t>Involucra a estudiantes, docentes, directivos, padres de familia y autoridades en la construcción de entornos escolares seguros y respetuosos. </a:t>
            </a:r>
          </a:p>
          <a:p>
            <a:r>
              <a:rPr lang="es-US" sz="3600" dirty="0"/>
              <a:t>Se busca reparar el daño, no castigar </a:t>
            </a:r>
          </a:p>
          <a:p>
            <a:r>
              <a:rPr lang="es-US" sz="3600" dirty="0"/>
              <a:t>Se promueve el acompañamiento psicológico </a:t>
            </a:r>
            <a:endParaRPr lang="es-CO" sz="3600" dirty="0"/>
          </a:p>
        </p:txBody>
      </p:sp>
    </p:spTree>
    <p:extLst>
      <p:ext uri="{BB962C8B-B14F-4D97-AF65-F5344CB8AC3E}">
        <p14:creationId xmlns:p14="http://schemas.microsoft.com/office/powerpoint/2010/main" val="38001401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4D7BA5D-E509-EC4F-5A9E-BA9269A7D2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7558" y="365125"/>
            <a:ext cx="9146241" cy="1265331"/>
          </a:xfrm>
        </p:spPr>
        <p:txBody>
          <a:bodyPr/>
          <a:lstStyle/>
          <a:p>
            <a:r>
              <a:rPr lang="es-US" b="1" dirty="0"/>
              <a:t>                      CONCLUSIÓN </a:t>
            </a:r>
            <a:endParaRPr lang="es-CO" b="1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60AB662-F605-69D7-FB40-99FDE0AFBB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7558" y="1825624"/>
            <a:ext cx="9146242" cy="4472081"/>
          </a:xfrm>
        </p:spPr>
        <p:txBody>
          <a:bodyPr>
            <a:normAutofit/>
          </a:bodyPr>
          <a:lstStyle/>
          <a:p>
            <a:endParaRPr lang="es-US" sz="3600" dirty="0"/>
          </a:p>
          <a:p>
            <a:r>
              <a:rPr lang="es-US" sz="3600" dirty="0"/>
              <a:t>La ley 1620 es clave para garantizar una convivencia escolar sana, segura y respetuosa, al establecer mecanismos de prevención, atención y seguimiento de casos de violencia escolar, donde prima el derecho del menor y su proceso de formación. </a:t>
            </a:r>
          </a:p>
          <a:p>
            <a:pPr marL="0" indent="0">
              <a:buNone/>
            </a:pPr>
            <a:endParaRPr lang="es-CO" sz="3600" dirty="0"/>
          </a:p>
        </p:txBody>
      </p:sp>
    </p:spTree>
    <p:extLst>
      <p:ext uri="{BB962C8B-B14F-4D97-AF65-F5344CB8AC3E}">
        <p14:creationId xmlns:p14="http://schemas.microsoft.com/office/powerpoint/2010/main" val="116429167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</Words>
  <Application>Microsoft Office PowerPoint</Application>
  <PresentationFormat>Panorámica</PresentationFormat>
  <Paragraphs>1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0" baseType="lpstr">
      <vt:lpstr>Tema de Office</vt:lpstr>
      <vt:lpstr>Presentación de PowerPoint</vt:lpstr>
      <vt:lpstr>                     LEY 1620 DE 2013 </vt:lpstr>
      <vt:lpstr>           ¿ CUAL ES EL OBJETIVO DE LA LEY 1620? </vt:lpstr>
      <vt:lpstr>                ¿ A QUIÉNES APLICA ESTA LEY? </vt:lpstr>
      <vt:lpstr>           MECANISMOS PRINCIPALES DE LA LEY </vt:lpstr>
      <vt:lpstr>OBLIGACIONES DE LAS INSTITUCIONES EDUCATIVAS </vt:lpstr>
      <vt:lpstr>VIOLENCIA QUE BUSCA PREVENIR </vt:lpstr>
      <vt:lpstr>PARTICIPACIÓN Y SEGUIMIENTO </vt:lpstr>
      <vt:lpstr>                      CONCLUSIÓN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lastModifiedBy>JOHAN ANDRES GONZALEZ SANCHEZ</cp:lastModifiedBy>
  <cp:revision>17</cp:revision>
  <dcterms:created xsi:type="dcterms:W3CDTF">2025-01-15T17:33:24Z</dcterms:created>
  <dcterms:modified xsi:type="dcterms:W3CDTF">2025-12-02T01:14:57Z</dcterms:modified>
</cp:coreProperties>
</file>