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6" r:id="rId6"/>
    <p:sldId id="267" r:id="rId7"/>
    <p:sldId id="268" r:id="rId8"/>
    <p:sldId id="269" r:id="rId9"/>
    <p:sldId id="271" r:id="rId10"/>
    <p:sldId id="261" r:id="rId11"/>
    <p:sldId id="258" r:id="rId12"/>
    <p:sldId id="263" r:id="rId13"/>
    <p:sldId id="264" r:id="rId14"/>
    <p:sldId id="265" r:id="rId15"/>
    <p:sldId id="270" r:id="rId1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CB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9" autoAdjust="0"/>
    <p:restoredTop sz="94660"/>
  </p:normalViewPr>
  <p:slideViewPr>
    <p:cSldViewPr snapToGrid="0">
      <p:cViewPr>
        <p:scale>
          <a:sx n="78" d="100"/>
          <a:sy n="78" d="100"/>
        </p:scale>
        <p:origin x="1912" y="10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079965-4239-48AD-BF5B-BD89A8D35F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068F4A4-BD3F-4F61-AF4D-0C1B5E28F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1E2183-C46B-44DF-B764-9784D834A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02CDB0-14DA-42A1-B7EA-7978FFC6D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4DAB75-A419-4E50-A84B-AE32B249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5463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30C9AA-9622-4947-8144-17222E153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95FAE2D-D409-49D6-95A6-039801FAE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57128C-43C1-40AE-BD6D-A9A7A266C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64BA6B-C122-4D3C-B53A-16D32BB8F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414046-0E99-4A9A-A9CE-321DC1BD4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4943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CDBC0F8-12EA-4766-817E-3D1A6FF70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411511-5DE6-4BF2-A66E-708BFA64C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763354-0906-4989-8213-323B31D0C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409D35-E0E5-49D8-9CB3-6295F2D2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0ED8A5-2382-4EA0-A785-0702DF8C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17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178F59-439A-476E-9DF0-71B34363E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57C659-1C2F-4819-ABD5-1EF169F6F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1962B8-41BD-4565-9486-879928740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F95821-5299-47A3-B1F0-0999C4C31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7C3FE9-9089-43A4-BE5A-44D1FD910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791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05FA9E-4FE3-4902-A203-1E0B0EFF8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5D7C35-CB1E-4FC8-89FC-65BCF85685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E8FB41-3C06-418D-A439-AA2820588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56C042-1A72-43AD-8D5B-91370220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B09CD-DFAF-4AA6-838D-E1690728C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809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5DB0F-DF5E-468A-999B-517896931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95879C-B209-49E5-98F0-599D568C53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0C6E059-B96F-4329-9F47-6B8AD3593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F1C5B6-64BE-4F74-A03C-7F1AE021D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CB3FFB-0AD4-432C-AFDA-BCB76AE31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EC0C29-30CC-4068-BBB5-0864D9E5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591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C6F411-54BD-4307-A5B6-E5D462370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0B85CE-FD23-4639-80ED-20F2C81AC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FAC3B8-9C27-415A-BBCF-E960DADDF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5D1FC22-5459-489D-83BC-85A614B049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6DAE259-160F-4840-B3C2-1ECCE5AC44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67831A4-28E1-4536-864D-1F6E5230B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AFFCA30-86AE-467F-8DBD-1DAC419A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624EC55-8170-498A-92C0-24D3F7131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080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A981A6-B2EF-4AED-8736-6A59EBA9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BDC3C61-A0F3-450E-BBC6-E7809E4FC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4E211EA-0092-48D8-9505-5ED0756C1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BA1F142-C714-4BBC-9C33-E32A808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94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B06F5AF-5E76-44DC-829E-85E7462E6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3E35289-22A1-408F-AADC-282010B97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20D7ABA-3A2C-4656-B3A5-BFCD50F45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958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36ADCB-4116-4B89-ABE0-8CA42445A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900F87-4584-4889-A297-1ED3F2CAC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F5DB452-2C72-420A-9185-5F1732190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F6FA30-5E30-489F-9925-76E77F4F5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5DE3B6-0CE7-45CE-8ADB-467FDACA1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EC8046-65F8-4717-9A02-B173C4129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412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5D1FCA-C1DA-4BDE-A927-E3689B48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4880A03-BE52-456E-912F-3DDD8E303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FE3CE3-82D0-4B88-AE00-AB539B2E4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04E47B-0F05-43A7-855C-981A6568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8A64A7-C3F9-445F-92A2-B815E2DF1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A7FB6A-2144-4AFB-8015-CC0F03094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635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7BF9878-78DC-49E4-AD3D-659B93CB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FC8470-D825-49F5-89F3-88F0056CF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A23B38-0911-4723-B818-4F1991A0B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D03DD-1708-43AE-A701-8AC03C16E73C}" type="datetimeFigureOut">
              <a:rPr lang="es-CO" smtClean="0"/>
              <a:t>29/05/26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573D8F-3BC9-4A62-96D5-548744682C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A3F595-5557-4DE7-A43A-BE9559666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D276A-D3AE-4275-80ED-ADC6BBAD04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539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5" Type="http://schemas.openxmlformats.org/officeDocument/2006/relationships/image" Target="../media/image18.svg"/><Relationship Id="rId4" Type="http://schemas.openxmlformats.org/officeDocument/2006/relationships/image" Target="../media/image17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gery93@utp.edu.co" TargetMode="External"/><Relationship Id="rId2" Type="http://schemas.openxmlformats.org/officeDocument/2006/relationships/image" Target="../media/image20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9" name="Rectangle 7174">
            <a:extLst>
              <a:ext uri="{FF2B5EF4-FFF2-40B4-BE49-F238E27FC236}">
                <a16:creationId xmlns:a16="http://schemas.microsoft.com/office/drawing/2014/main" id="{CEF6118E-44FB-4509-B4D9-129052E4C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90DF21D-6CAB-4502-A652-5BA512DE3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045" y="2078500"/>
            <a:ext cx="5936915" cy="20361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CO" sz="4400" kern="1200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 Ejecutivas en Contextos Educativos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9B1E04-8803-41AD-8778-8DE0B7BBA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1795" y="2078500"/>
            <a:ext cx="4337717" cy="13505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s-CO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Facultad Ciencias de la Educación</a:t>
            </a:r>
          </a:p>
          <a:p>
            <a:r>
              <a:rPr lang="es-CO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Universidad Tecnológica de Pereira</a:t>
            </a:r>
          </a:p>
          <a:p>
            <a:r>
              <a:rPr lang="es-CO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Gerardo Tamayo Buitrago</a:t>
            </a:r>
          </a:p>
          <a:p>
            <a:endParaRPr lang="es-CO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70" name="Picture 2" descr="BBC Radio 4 - Radio 4 in Four - Eight ways to boost your brain power">
            <a:extLst>
              <a:ext uri="{FF2B5EF4-FFF2-40B4-BE49-F238E27FC236}">
                <a16:creationId xmlns:a16="http://schemas.microsoft.com/office/drawing/2014/main" id="{777F1373-7535-4635-BCAA-13DB3C00A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2437"/>
          <a:stretch/>
        </p:blipFill>
        <p:spPr bwMode="auto">
          <a:xfrm>
            <a:off x="6331353" y="3705138"/>
            <a:ext cx="5578602" cy="27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27A58B3-43FF-4E02-A3BE-3BAED2EC5AB2}"/>
              </a:ext>
            </a:extLst>
          </p:cNvPr>
          <p:cNvSpPr txBox="1"/>
          <p:nvPr/>
        </p:nvSpPr>
        <p:spPr>
          <a:xfrm>
            <a:off x="623630" y="4386515"/>
            <a:ext cx="52370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/>
              <a:t>Curso preparatorio para presentación de concurso docente </a:t>
            </a:r>
            <a:r>
              <a:rPr lang="es-CO" sz="2800" b="1" dirty="0">
                <a:solidFill>
                  <a:schemeClr val="accent1"/>
                </a:solidFill>
              </a:rPr>
              <a:t>sesión 2</a:t>
            </a:r>
          </a:p>
        </p:txBody>
      </p:sp>
      <p:pic>
        <p:nvPicPr>
          <p:cNvPr id="7" name="Imagen 6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0B8C784F-1937-4123-9A5F-0F90B9D93FF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6" t="12442" r="11719" b="25713"/>
          <a:stretch/>
        </p:blipFill>
        <p:spPr>
          <a:xfrm>
            <a:off x="7820776" y="192237"/>
            <a:ext cx="3769753" cy="148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915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1A610-0708-49FF-9FAD-D543474D0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9934" y="992326"/>
            <a:ext cx="3956862" cy="1736360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dirty="0">
                <a:latin typeface="Aharoni" panose="02010803020104030203" pitchFamily="2" charset="-79"/>
                <a:cs typeface="Aharoni" panose="02010803020104030203" pitchFamily="2" charset="-79"/>
              </a:rPr>
              <a:t>Funciones ejecutivas en la salud mental</a:t>
            </a:r>
            <a:endParaRPr lang="es-CO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B0834AB7-97C0-44DD-AF58-57B6D686B1A6}"/>
              </a:ext>
            </a:extLst>
          </p:cNvPr>
          <p:cNvSpPr/>
          <p:nvPr/>
        </p:nvSpPr>
        <p:spPr>
          <a:xfrm>
            <a:off x="1049381" y="4454023"/>
            <a:ext cx="2546076" cy="1567543"/>
          </a:xfrm>
          <a:prstGeom prst="roundRect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aprende</a:t>
            </a:r>
            <a:r>
              <a:rPr lang="es-CO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la práctica</a:t>
            </a:r>
          </a:p>
        </p:txBody>
      </p:sp>
      <p:sp>
        <p:nvSpPr>
          <p:cNvPr id="9" name="Flecha: curvada hacia abajo 8">
            <a:extLst>
              <a:ext uri="{FF2B5EF4-FFF2-40B4-BE49-F238E27FC236}">
                <a16:creationId xmlns:a16="http://schemas.microsoft.com/office/drawing/2014/main" id="{56233186-547B-47B7-BBAB-BABF70FDC545}"/>
              </a:ext>
            </a:extLst>
          </p:cNvPr>
          <p:cNvSpPr/>
          <p:nvPr/>
        </p:nvSpPr>
        <p:spPr>
          <a:xfrm rot="4300359">
            <a:off x="10078083" y="2520738"/>
            <a:ext cx="1738497" cy="801284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D6134170-6FBB-4F50-9377-BFCECE2DB011}"/>
              </a:ext>
            </a:extLst>
          </p:cNvPr>
          <p:cNvCxnSpPr>
            <a:cxnSpLocks/>
          </p:cNvCxnSpPr>
          <p:nvPr/>
        </p:nvCxnSpPr>
        <p:spPr>
          <a:xfrm flipH="1" flipV="1">
            <a:off x="3827392" y="1394790"/>
            <a:ext cx="2442542" cy="2453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C6B5FCAE-2EE2-4212-8B5C-E9F1BD33B4B0}"/>
              </a:ext>
            </a:extLst>
          </p:cNvPr>
          <p:cNvCxnSpPr>
            <a:cxnSpLocks/>
          </p:cNvCxnSpPr>
          <p:nvPr/>
        </p:nvCxnSpPr>
        <p:spPr>
          <a:xfrm flipH="1">
            <a:off x="3723859" y="2073965"/>
            <a:ext cx="2546076" cy="8474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C860D5EB-CB01-43E7-ABC5-18320A0BEA56}"/>
              </a:ext>
            </a:extLst>
          </p:cNvPr>
          <p:cNvCxnSpPr>
            <a:cxnSpLocks/>
          </p:cNvCxnSpPr>
          <p:nvPr/>
        </p:nvCxnSpPr>
        <p:spPr>
          <a:xfrm flipH="1">
            <a:off x="3827392" y="2592526"/>
            <a:ext cx="2442542" cy="21681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: esquinas redondeadas 29">
            <a:extLst>
              <a:ext uri="{FF2B5EF4-FFF2-40B4-BE49-F238E27FC236}">
                <a16:creationId xmlns:a16="http://schemas.microsoft.com/office/drawing/2014/main" id="{F3D684D6-D7C5-4352-98B7-EEEC8527F78A}"/>
              </a:ext>
            </a:extLst>
          </p:cNvPr>
          <p:cNvSpPr/>
          <p:nvPr/>
        </p:nvSpPr>
        <p:spPr>
          <a:xfrm>
            <a:off x="1177783" y="637519"/>
            <a:ext cx="2546076" cy="1369868"/>
          </a:xfrm>
          <a:prstGeom prst="roundRect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estabilizan en la edad adulta</a:t>
            </a:r>
            <a:endParaRPr lang="es-CO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57DDF6AD-8313-43D8-A5D2-DB287BDAC9DE}"/>
              </a:ext>
            </a:extLst>
          </p:cNvPr>
          <p:cNvSpPr/>
          <p:nvPr/>
        </p:nvSpPr>
        <p:spPr>
          <a:xfrm>
            <a:off x="609789" y="2362525"/>
            <a:ext cx="2985668" cy="1736360"/>
          </a:xfrm>
          <a:prstGeom prst="roundRect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Asumir cada reto con la conciencia que tiene solución</a:t>
            </a:r>
            <a:endParaRPr lang="es-CO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194" name="Picture 2" descr="happy-people - Professional One">
            <a:extLst>
              <a:ext uri="{FF2B5EF4-FFF2-40B4-BE49-F238E27FC236}">
                <a16:creationId xmlns:a16="http://schemas.microsoft.com/office/drawing/2014/main" id="{B3AEC3FE-15CD-4E13-A3C7-F89AF7824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663" y="3859681"/>
            <a:ext cx="6320385" cy="26298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861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30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74FFE-9E83-4ECD-8714-51580730D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8582" y="377954"/>
            <a:ext cx="10515600" cy="1325563"/>
          </a:xfrm>
        </p:spPr>
        <p:txBody>
          <a:bodyPr/>
          <a:lstStyle/>
          <a:p>
            <a:pPr algn="ctr"/>
            <a:r>
              <a:rPr lang="es-MX" dirty="0">
                <a:latin typeface="Aharoni" panose="02010803020104030203" pitchFamily="2" charset="-79"/>
                <a:cs typeface="Aharoni" panose="02010803020104030203" pitchFamily="2" charset="-79"/>
              </a:rPr>
              <a:t>Funciones ejecutivas en la salud mental</a:t>
            </a:r>
            <a:endParaRPr lang="es-CO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026" name="Picture 2" descr="📌">
            <a:extLst>
              <a:ext uri="{FF2B5EF4-FFF2-40B4-BE49-F238E27FC236}">
                <a16:creationId xmlns:a16="http://schemas.microsoft.com/office/drawing/2014/main" id="{33B3606F-F8BB-441D-8509-2EAA94D68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-98266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1142AE5-BE6F-4FC6-B704-FD481FB5A8B5}"/>
              </a:ext>
            </a:extLst>
          </p:cNvPr>
          <p:cNvSpPr txBox="1"/>
          <p:nvPr/>
        </p:nvSpPr>
        <p:spPr>
          <a:xfrm>
            <a:off x="7118796" y="2279366"/>
            <a:ext cx="4455564" cy="156966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altLang="es-CO" sz="2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kumimoji="0" lang="es-CO" altLang="es-CO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onexiones neuronales más fuertes en la corteza prefrontal</a:t>
            </a:r>
          </a:p>
          <a:p>
            <a:pPr algn="ctr"/>
            <a:r>
              <a:rPr kumimoji="0" lang="es-CO" altLang="es-CO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 el estrés y las emociones</a:t>
            </a:r>
            <a:endParaRPr lang="es-CO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2E162BC-7EB6-4BB9-A3EE-DD46ADC14618}"/>
              </a:ext>
            </a:extLst>
          </p:cNvPr>
          <p:cNvSpPr txBox="1"/>
          <p:nvPr/>
        </p:nvSpPr>
        <p:spPr>
          <a:xfrm>
            <a:off x="7118796" y="5016695"/>
            <a:ext cx="1786120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Produce</a:t>
            </a:r>
            <a:endParaRPr lang="es-CO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3375D68-110F-4A5F-9B48-5F46499904F1}"/>
              </a:ext>
            </a:extLst>
          </p:cNvPr>
          <p:cNvSpPr txBox="1"/>
          <p:nvPr/>
        </p:nvSpPr>
        <p:spPr>
          <a:xfrm>
            <a:off x="2418019" y="4876783"/>
            <a:ext cx="3395721" cy="120032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0" lang="es-CO" altLang="es-CO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Sabe redirigir la atención a lo positivo sin negar la realidad</a:t>
            </a:r>
            <a:endParaRPr kumimoji="0" lang="es-CO" altLang="es-CO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Gráfico 11" descr="Cerebro en la cabeza contorno">
            <a:extLst>
              <a:ext uri="{FF2B5EF4-FFF2-40B4-BE49-F238E27FC236}">
                <a16:creationId xmlns:a16="http://schemas.microsoft.com/office/drawing/2014/main" id="{D175D679-CEA1-492B-AFD9-4660AA311C7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40856" y="2577245"/>
            <a:ext cx="2558875" cy="2558875"/>
          </a:xfrm>
          <a:prstGeom prst="rect">
            <a:avLst/>
          </a:prstGeom>
        </p:spPr>
      </p:pic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D99BEA7A-D3B2-4FB4-B03E-BAA9E58BEFF8}"/>
              </a:ext>
            </a:extLst>
          </p:cNvPr>
          <p:cNvSpPr/>
          <p:nvPr/>
        </p:nvSpPr>
        <p:spPr>
          <a:xfrm>
            <a:off x="2567409" y="1692059"/>
            <a:ext cx="3661459" cy="2270676"/>
          </a:xfrm>
          <a:prstGeom prst="wedgeEllipseCallout">
            <a:avLst>
              <a:gd name="adj1" fmla="val -63517"/>
              <a:gd name="adj2" fmla="val 62666"/>
            </a:avLst>
          </a:prstGeom>
          <a:ln w="34925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¿Qué hace diferente al cerebro de una persona feliz?</a:t>
            </a:r>
            <a:endParaRPr lang="es-CO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D5A66D68-A78E-4208-AD92-455658659055}"/>
              </a:ext>
            </a:extLst>
          </p:cNvPr>
          <p:cNvSpPr/>
          <p:nvPr/>
        </p:nvSpPr>
        <p:spPr>
          <a:xfrm>
            <a:off x="9745868" y="4642674"/>
            <a:ext cx="1908314" cy="1359074"/>
          </a:xfrm>
          <a:prstGeom prst="round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Serotonina</a:t>
            </a:r>
          </a:p>
          <a:p>
            <a:pPr algn="ctr"/>
            <a:endParaRPr lang="es-MX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MX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Dopamina</a:t>
            </a:r>
            <a:endParaRPr lang="es-CO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D0DBFEA1-9762-47A1-8954-E9B85238ADF9}"/>
              </a:ext>
            </a:extLst>
          </p:cNvPr>
          <p:cNvSpPr/>
          <p:nvPr/>
        </p:nvSpPr>
        <p:spPr>
          <a:xfrm>
            <a:off x="9045439" y="5047472"/>
            <a:ext cx="559906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5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&gt;</a:t>
            </a:r>
            <a:endParaRPr lang="es-CO" sz="5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61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3" grpId="0" animBg="1"/>
      <p:bldP spid="14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B11BA-C3C1-4258-8858-27587CBAD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CO" altLang="es-CO" sz="4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Entrenando el cerebro para la felicidad</a:t>
            </a:r>
            <a:endParaRPr lang="es-CO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Bocadillo: ovalado 9">
            <a:extLst>
              <a:ext uri="{FF2B5EF4-FFF2-40B4-BE49-F238E27FC236}">
                <a16:creationId xmlns:a16="http://schemas.microsoft.com/office/drawing/2014/main" id="{AC8E3CB0-8D11-4CAD-ADB2-B4951FB1CC7F}"/>
              </a:ext>
            </a:extLst>
          </p:cNvPr>
          <p:cNvSpPr/>
          <p:nvPr/>
        </p:nvSpPr>
        <p:spPr>
          <a:xfrm>
            <a:off x="562429" y="2520429"/>
            <a:ext cx="2792896" cy="1531359"/>
          </a:xfrm>
          <a:prstGeom prst="wedgeEllipseCallout">
            <a:avLst>
              <a:gd name="adj1" fmla="val -87466"/>
              <a:gd name="adj2" fmla="val -116771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Control de diálogo interno</a:t>
            </a:r>
            <a:endParaRPr lang="es-CO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Bocadillo nube: nube 10">
            <a:extLst>
              <a:ext uri="{FF2B5EF4-FFF2-40B4-BE49-F238E27FC236}">
                <a16:creationId xmlns:a16="http://schemas.microsoft.com/office/drawing/2014/main" id="{F66C8D6D-5D75-44A6-809A-A974FCF0B644}"/>
              </a:ext>
            </a:extLst>
          </p:cNvPr>
          <p:cNvSpPr/>
          <p:nvPr/>
        </p:nvSpPr>
        <p:spPr>
          <a:xfrm>
            <a:off x="6414888" y="1572496"/>
            <a:ext cx="2331526" cy="1293395"/>
          </a:xfrm>
          <a:prstGeom prst="cloudCallout">
            <a:avLst>
              <a:gd name="adj1" fmla="val -50957"/>
              <a:gd name="adj2" fmla="val 77723"/>
            </a:avLst>
          </a:prstGeom>
          <a:ln w="38100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Todo me sale mal</a:t>
            </a:r>
            <a:endParaRPr lang="es-CO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Cara sonriente 11">
            <a:extLst>
              <a:ext uri="{FF2B5EF4-FFF2-40B4-BE49-F238E27FC236}">
                <a16:creationId xmlns:a16="http://schemas.microsoft.com/office/drawing/2014/main" id="{ABDF638C-3A8D-462A-B459-FDF5EB25FEA2}"/>
              </a:ext>
            </a:extLst>
          </p:cNvPr>
          <p:cNvSpPr/>
          <p:nvPr/>
        </p:nvSpPr>
        <p:spPr>
          <a:xfrm>
            <a:off x="7253747" y="3384985"/>
            <a:ext cx="1219958" cy="1139514"/>
          </a:xfrm>
          <a:prstGeom prst="smileyFace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Pergamino: vertical 12">
            <a:extLst>
              <a:ext uri="{FF2B5EF4-FFF2-40B4-BE49-F238E27FC236}">
                <a16:creationId xmlns:a16="http://schemas.microsoft.com/office/drawing/2014/main" id="{32D5494F-8A05-4162-B9C9-AEDF95ADAD4D}"/>
              </a:ext>
            </a:extLst>
          </p:cNvPr>
          <p:cNvSpPr/>
          <p:nvPr/>
        </p:nvSpPr>
        <p:spPr>
          <a:xfrm>
            <a:off x="8616269" y="3873917"/>
            <a:ext cx="3009673" cy="2373312"/>
          </a:xfrm>
          <a:prstGeom prst="vertic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es-CO" altLang="es-CO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haroni" panose="02010803020104030203" pitchFamily="2" charset="-79"/>
                <a:ea typeface="Tahoma" panose="020B0604030504040204" pitchFamily="34" charset="0"/>
                <a:cs typeface="Aharoni" panose="02010803020104030203" pitchFamily="2" charset="-79"/>
              </a:rPr>
              <a:t>"¿Qué puedo aprender de esto?"</a:t>
            </a:r>
            <a:endParaRPr lang="es-CO" sz="2800" dirty="0">
              <a:ln>
                <a:solidFill>
                  <a:schemeClr val="tx1"/>
                </a:solidFill>
              </a:ln>
              <a:latin typeface="Aharoni" panose="02010803020104030203" pitchFamily="2" charset="-79"/>
              <a:ea typeface="Tahoma" panose="020B0604030504040204" pitchFamily="34" charset="0"/>
              <a:cs typeface="Aharoni" panose="02010803020104030203" pitchFamily="2" charset="-79"/>
            </a:endParaRPr>
          </a:p>
        </p:txBody>
      </p:sp>
      <p:pic>
        <p:nvPicPr>
          <p:cNvPr id="6" name="Gráfico 5" descr="Megáfono con relleno sólido">
            <a:extLst>
              <a:ext uri="{FF2B5EF4-FFF2-40B4-BE49-F238E27FC236}">
                <a16:creationId xmlns:a16="http://schemas.microsoft.com/office/drawing/2014/main" id="{390EEC15-C9F0-45D2-AF93-A09202065FC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486293" y="2158065"/>
            <a:ext cx="2290969" cy="2623407"/>
          </a:xfrm>
          <a:prstGeom prst="rect">
            <a:avLst/>
          </a:prstGeom>
        </p:spPr>
      </p:pic>
      <p:pic>
        <p:nvPicPr>
          <p:cNvPr id="17" name="Gráfico 16" descr="Usuario contorno">
            <a:extLst>
              <a:ext uri="{FF2B5EF4-FFF2-40B4-BE49-F238E27FC236}">
                <a16:creationId xmlns:a16="http://schemas.microsoft.com/office/drawing/2014/main" id="{EA638DA5-0504-4392-8103-215D9703B37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39437" y="3515211"/>
            <a:ext cx="2767454" cy="292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30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B11BA-C3C1-4258-8858-27587CBAD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630" y="889510"/>
            <a:ext cx="5852883" cy="1902142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s-CO" altLang="es-CO" sz="4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Entrenando tu cerebro para la felicidad</a:t>
            </a:r>
            <a:endParaRPr lang="es-CO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CAB3B2-7E86-4DC7-B53D-2A82AB368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3301" y="3274549"/>
            <a:ext cx="4237540" cy="2008651"/>
          </a:xfrm>
        </p:spPr>
        <p:txBody>
          <a:bodyPr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se trata de ignorar lo malo, sino de darle más espacio a lo que te hace bien</a:t>
            </a:r>
            <a:endParaRPr kumimoji="0" lang="es-CO" altLang="es-CO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s-CO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Corazón 3">
            <a:extLst>
              <a:ext uri="{FF2B5EF4-FFF2-40B4-BE49-F238E27FC236}">
                <a16:creationId xmlns:a16="http://schemas.microsoft.com/office/drawing/2014/main" id="{601B552E-6C68-48B9-9532-94C522966BC3}"/>
              </a:ext>
            </a:extLst>
          </p:cNvPr>
          <p:cNvSpPr/>
          <p:nvPr/>
        </p:nvSpPr>
        <p:spPr>
          <a:xfrm>
            <a:off x="7619998" y="785565"/>
            <a:ext cx="3439887" cy="2645998"/>
          </a:xfrm>
          <a:prstGeom prst="hear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Gracias </a:t>
            </a:r>
            <a:endParaRPr lang="es-CO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Doble onda 4">
            <a:extLst>
              <a:ext uri="{FF2B5EF4-FFF2-40B4-BE49-F238E27FC236}">
                <a16:creationId xmlns:a16="http://schemas.microsoft.com/office/drawing/2014/main" id="{D94EF1FB-5EC5-4661-803F-0A28C2B7AC62}"/>
              </a:ext>
            </a:extLst>
          </p:cNvPr>
          <p:cNvSpPr/>
          <p:nvPr/>
        </p:nvSpPr>
        <p:spPr>
          <a:xfrm>
            <a:off x="7184571" y="3881764"/>
            <a:ext cx="4237539" cy="2193234"/>
          </a:xfrm>
          <a:prstGeom prst="doubleWav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Libera serotonina y emociones</a:t>
            </a:r>
            <a:endParaRPr lang="es-CO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581F523E-53BF-47C0-ADBA-D43998A37657}"/>
              </a:ext>
            </a:extLst>
          </p:cNvPr>
          <p:cNvSpPr txBox="1">
            <a:spLocks/>
          </p:cNvSpPr>
          <p:nvPr/>
        </p:nvSpPr>
        <p:spPr>
          <a:xfrm>
            <a:off x="8432799" y="2212166"/>
            <a:ext cx="1625601" cy="6761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s-CO" altLang="es-CO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X10</a:t>
            </a:r>
            <a:endParaRPr lang="es-CO" altLang="es-CO" sz="4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s-CO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70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áfico 9" descr="Familia con dos niños contorno">
            <a:extLst>
              <a:ext uri="{FF2B5EF4-FFF2-40B4-BE49-F238E27FC236}">
                <a16:creationId xmlns:a16="http://schemas.microsoft.com/office/drawing/2014/main" id="{29FF1F62-5439-4F19-B840-B5DEC42DB64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237684" y="346167"/>
            <a:ext cx="1588946" cy="1588946"/>
          </a:xfrm>
          <a:prstGeom prst="rect">
            <a:avLst/>
          </a:prstGeom>
        </p:spPr>
      </p:pic>
      <p:pic>
        <p:nvPicPr>
          <p:cNvPr id="16" name="Gráfico 15" descr="Música con relleno sólido">
            <a:extLst>
              <a:ext uri="{FF2B5EF4-FFF2-40B4-BE49-F238E27FC236}">
                <a16:creationId xmlns:a16="http://schemas.microsoft.com/office/drawing/2014/main" id="{A2E50C76-C7F1-4738-B7F3-BDE706A6028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35752" y="346167"/>
            <a:ext cx="1547944" cy="1547944"/>
          </a:xfrm>
          <a:prstGeom prst="rect">
            <a:avLst/>
          </a:prstGeom>
        </p:spPr>
      </p:pic>
      <p:pic>
        <p:nvPicPr>
          <p:cNvPr id="12" name="Gráfico 11" descr="Cachorrito 2 contorno">
            <a:extLst>
              <a:ext uri="{FF2B5EF4-FFF2-40B4-BE49-F238E27FC236}">
                <a16:creationId xmlns:a16="http://schemas.microsoft.com/office/drawing/2014/main" id="{9CBC3622-EAE9-465A-81AD-6D1B63D0CBA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919756" y="2450663"/>
            <a:ext cx="2086392" cy="2086392"/>
          </a:xfrm>
          <a:prstGeom prst="rect">
            <a:avLst/>
          </a:prstGeom>
        </p:spPr>
      </p:pic>
      <p:pic>
        <p:nvPicPr>
          <p:cNvPr id="15" name="Gráfico 14" descr="Familia con dos niños contorno">
            <a:extLst>
              <a:ext uri="{FF2B5EF4-FFF2-40B4-BE49-F238E27FC236}">
                <a16:creationId xmlns:a16="http://schemas.microsoft.com/office/drawing/2014/main" id="{D6360D25-6BEA-4B51-B116-130A22C27E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239242" y="4930536"/>
            <a:ext cx="1582664" cy="1582664"/>
          </a:xfrm>
          <a:prstGeom prst="rect">
            <a:avLst/>
          </a:prstGeom>
        </p:spPr>
      </p:pic>
      <p:pic>
        <p:nvPicPr>
          <p:cNvPr id="8" name="Gráfico 7" descr="Fotos polaroid con relleno sólido">
            <a:extLst>
              <a:ext uri="{FF2B5EF4-FFF2-40B4-BE49-F238E27FC236}">
                <a16:creationId xmlns:a16="http://schemas.microsoft.com/office/drawing/2014/main" id="{26EEF2CC-AA81-4960-9D40-D11B91FBE1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48882" y="4930535"/>
            <a:ext cx="1581298" cy="1581298"/>
          </a:xfrm>
          <a:prstGeom prst="rect">
            <a:avLst/>
          </a:prstGeom>
        </p:spPr>
      </p:pic>
      <p:sp>
        <p:nvSpPr>
          <p:cNvPr id="28" name="Rectangle 20">
            <a:extLst>
              <a:ext uri="{FF2B5EF4-FFF2-40B4-BE49-F238E27FC236}">
                <a16:creationId xmlns:a16="http://schemas.microsoft.com/office/drawing/2014/main" id="{A5A17FC0-D416-4C8B-A9E6-5924D352B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55127" y="-680"/>
            <a:ext cx="4236873" cy="685868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34B11BA-C3C1-4258-8858-27587CBAD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2152" y="1683660"/>
            <a:ext cx="3629397" cy="26807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es-CO" b="1" kern="1200" dirty="0" err="1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</a:t>
            </a:r>
            <a:r>
              <a:rPr kumimoji="0" lang="en-US" altLang="es-CO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ntrenando</a:t>
            </a:r>
            <a:r>
              <a:rPr kumimoji="0" lang="en-US" altLang="es-CO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kumimoji="0" lang="en-US" altLang="es-CO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tu</a:t>
            </a:r>
            <a:r>
              <a:rPr kumimoji="0" lang="en-US" altLang="es-CO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kumimoji="0" lang="en-US" altLang="es-CO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cerebro</a:t>
            </a:r>
            <a:r>
              <a:rPr kumimoji="0" lang="en-US" altLang="es-CO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para la </a:t>
            </a:r>
            <a:r>
              <a:rPr kumimoji="0" lang="en-US" altLang="es-CO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felicidad</a:t>
            </a:r>
            <a:endParaRPr lang="en-US" kern="1200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cxnSp>
        <p:nvCxnSpPr>
          <p:cNvPr id="30" name="Straight Connector 22">
            <a:extLst>
              <a:ext uri="{FF2B5EF4-FFF2-40B4-BE49-F238E27FC236}">
                <a16:creationId xmlns:a16="http://schemas.microsoft.com/office/drawing/2014/main" id="{982DC870-E8E5-4050-B10C-CC24FC67E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2285774"/>
            <a:ext cx="8020742" cy="0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24">
            <a:extLst>
              <a:ext uri="{FF2B5EF4-FFF2-40B4-BE49-F238E27FC236}">
                <a16:creationId xmlns:a16="http://schemas.microsoft.com/office/drawing/2014/main" id="{FF76A74F-C283-4DED-BD4D-086753B7C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4571549"/>
            <a:ext cx="8113985" cy="0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B2791FB-B2F7-4BBE-B8D8-74C37FF9E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4319" y="-680"/>
            <a:ext cx="0" cy="6858003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891B5DE-6811-4844-BB18-472A3F360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20742" y="-680"/>
            <a:ext cx="0" cy="2240280"/>
          </a:xfrm>
          <a:prstGeom prst="line">
            <a:avLst/>
          </a:prstGeom>
          <a:ln w="101600">
            <a:solidFill>
              <a:srgbClr val="4040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Gráfico 5" descr="Viaje contorno">
            <a:extLst>
              <a:ext uri="{FF2B5EF4-FFF2-40B4-BE49-F238E27FC236}">
                <a16:creationId xmlns:a16="http://schemas.microsoft.com/office/drawing/2014/main" id="{009C277A-3469-45C0-8C85-BB4BE938B92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82109" y="2636436"/>
            <a:ext cx="1714847" cy="1714847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7A9CA3A-7216-41E0-B3CD-058077FD39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40636" y="4571549"/>
            <a:ext cx="1892695" cy="0"/>
          </a:xfrm>
          <a:prstGeom prst="line">
            <a:avLst/>
          </a:prstGeom>
          <a:ln w="15875">
            <a:solidFill>
              <a:srgbClr val="FFFFFF">
                <a:alpha val="75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884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8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46D3B22-51AE-417C-A9C3-149BD224C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9937" y="387433"/>
            <a:ext cx="8780291" cy="37909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200" b="1" kern="1200" dirty="0">
                <a:ln>
                  <a:solidFill>
                    <a:srgbClr val="00B0F0"/>
                  </a:solidFill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¡</a:t>
            </a:r>
            <a:r>
              <a:rPr lang="en-US" sz="7200" b="1" dirty="0" err="1">
                <a:ln>
                  <a:solidFill>
                    <a:srgbClr val="00B0F0"/>
                  </a:solidFill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  <a:r>
              <a:rPr lang="en-US" sz="7200" b="1" kern="1200" dirty="0" err="1">
                <a:ln>
                  <a:solidFill>
                    <a:srgbClr val="00B0F0"/>
                  </a:solidFill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onciencia</a:t>
            </a:r>
            <a:r>
              <a:rPr lang="en-US" sz="7200" b="1" kern="1200" dirty="0">
                <a:ln>
                  <a:solidFill>
                    <a:srgbClr val="00B0F0"/>
                  </a:solidFill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de </a:t>
            </a:r>
            <a:r>
              <a:rPr lang="en-US" sz="7200" b="1" kern="1200" dirty="0" err="1">
                <a:ln>
                  <a:solidFill>
                    <a:srgbClr val="00B0F0"/>
                  </a:solidFill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funcionamiento</a:t>
            </a:r>
            <a:r>
              <a:rPr lang="en-US" sz="7200" b="1" kern="1200" dirty="0">
                <a:ln>
                  <a:solidFill>
                    <a:srgbClr val="00B0F0"/>
                  </a:solidFill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bueno!</a:t>
            </a:r>
          </a:p>
        </p:txBody>
      </p:sp>
      <p:pic>
        <p:nvPicPr>
          <p:cNvPr id="23" name="Graphic 14" descr="Accounts">
            <a:extLst>
              <a:ext uri="{FF2B5EF4-FFF2-40B4-BE49-F238E27FC236}">
                <a16:creationId xmlns:a16="http://schemas.microsoft.com/office/drawing/2014/main" id="{548EE380-438E-C80F-CD3F-94D307B2B76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009995" y="4392767"/>
            <a:ext cx="1029935" cy="1029935"/>
          </a:xfrm>
          <a:prstGeom prst="rect">
            <a:avLst/>
          </a:prstGeom>
        </p:spPr>
      </p:pic>
      <p:sp>
        <p:nvSpPr>
          <p:cNvPr id="38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sX0" fmla="*/ 0 w 4572000"/>
              <a:gd name="csY0" fmla="*/ 0 h 18288"/>
              <a:gd name="csX1" fmla="*/ 515983 w 4572000"/>
              <a:gd name="csY1" fmla="*/ 0 h 18288"/>
              <a:gd name="csX2" fmla="*/ 1031966 w 4572000"/>
              <a:gd name="csY2" fmla="*/ 0 h 18288"/>
              <a:gd name="csX3" fmla="*/ 1639389 w 4572000"/>
              <a:gd name="csY3" fmla="*/ 0 h 18288"/>
              <a:gd name="csX4" fmla="*/ 2383971 w 4572000"/>
              <a:gd name="csY4" fmla="*/ 0 h 18288"/>
              <a:gd name="csX5" fmla="*/ 2945674 w 4572000"/>
              <a:gd name="csY5" fmla="*/ 0 h 18288"/>
              <a:gd name="csX6" fmla="*/ 3507377 w 4572000"/>
              <a:gd name="csY6" fmla="*/ 0 h 18288"/>
              <a:gd name="csX7" fmla="*/ 4572000 w 4572000"/>
              <a:gd name="csY7" fmla="*/ 0 h 18288"/>
              <a:gd name="csX8" fmla="*/ 4572000 w 4572000"/>
              <a:gd name="csY8" fmla="*/ 18288 h 18288"/>
              <a:gd name="csX9" fmla="*/ 3873137 w 4572000"/>
              <a:gd name="csY9" fmla="*/ 18288 h 18288"/>
              <a:gd name="csX10" fmla="*/ 3311434 w 4572000"/>
              <a:gd name="csY10" fmla="*/ 18288 h 18288"/>
              <a:gd name="csX11" fmla="*/ 2749731 w 4572000"/>
              <a:gd name="csY11" fmla="*/ 18288 h 18288"/>
              <a:gd name="csX12" fmla="*/ 2050869 w 4572000"/>
              <a:gd name="csY12" fmla="*/ 18288 h 18288"/>
              <a:gd name="csX13" fmla="*/ 1306286 w 4572000"/>
              <a:gd name="csY13" fmla="*/ 18288 h 18288"/>
              <a:gd name="csX14" fmla="*/ 790303 w 4572000"/>
              <a:gd name="csY14" fmla="*/ 18288 h 18288"/>
              <a:gd name="csX15" fmla="*/ 0 w 4572000"/>
              <a:gd name="csY15" fmla="*/ 18288 h 18288"/>
              <a:gd name="csX16" fmla="*/ 0 w 457200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446D1F04-6E91-491A-8BA4-323A0C7E98E2}"/>
              </a:ext>
            </a:extLst>
          </p:cNvPr>
          <p:cNvSpPr txBox="1"/>
          <p:nvPr/>
        </p:nvSpPr>
        <p:spPr>
          <a:xfrm>
            <a:off x="4039930" y="4714816"/>
            <a:ext cx="45807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gery93@utp.edu.co</a:t>
            </a:r>
            <a:r>
              <a:rPr lang="en-US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868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7000">
              <a:schemeClr val="accent1">
                <a:lumMod val="5000"/>
                <a:lumOff val="95000"/>
              </a:schemeClr>
            </a:gs>
            <a:gs pos="87000">
              <a:schemeClr val="accent6"/>
            </a:gs>
            <a:gs pos="59000">
              <a:srgbClr val="0FCB0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>
            <a:extLst>
              <a:ext uri="{FF2B5EF4-FFF2-40B4-BE49-F238E27FC236}">
                <a16:creationId xmlns:a16="http://schemas.microsoft.com/office/drawing/2014/main" id="{8D3CE04B-80C0-42B7-800F-C88F7FD92492}"/>
              </a:ext>
            </a:extLst>
          </p:cNvPr>
          <p:cNvSpPr/>
          <p:nvPr/>
        </p:nvSpPr>
        <p:spPr>
          <a:xfrm>
            <a:off x="2114098" y="948495"/>
            <a:ext cx="2133600" cy="1189899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Memoria</a:t>
            </a:r>
            <a:endParaRPr lang="es-CO" sz="2400" dirty="0">
              <a:ln w="28575"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D0513E38-C0B5-4D94-9AFD-8BCAB37787E9}"/>
              </a:ext>
            </a:extLst>
          </p:cNvPr>
          <p:cNvSpPr/>
          <p:nvPr/>
        </p:nvSpPr>
        <p:spPr>
          <a:xfrm>
            <a:off x="6874749" y="532128"/>
            <a:ext cx="2362086" cy="1282502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/>
              <a:t>Orientación espacial</a:t>
            </a:r>
            <a:endParaRPr lang="es-CO" sz="2400" dirty="0">
              <a:ln w="28575"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C68F2563-D095-484D-8C9A-A08B12FE5046}"/>
              </a:ext>
            </a:extLst>
          </p:cNvPr>
          <p:cNvSpPr/>
          <p:nvPr/>
        </p:nvSpPr>
        <p:spPr>
          <a:xfrm>
            <a:off x="4311946" y="353546"/>
            <a:ext cx="2133600" cy="1189899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Lenguaje</a:t>
            </a:r>
            <a:endParaRPr lang="es-CO" sz="2400" dirty="0">
              <a:ln w="28575"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2F372BA1-EE82-4B47-B22C-235A42AE336B}"/>
              </a:ext>
            </a:extLst>
          </p:cNvPr>
          <p:cNvSpPr/>
          <p:nvPr/>
        </p:nvSpPr>
        <p:spPr>
          <a:xfrm>
            <a:off x="9072597" y="1544938"/>
            <a:ext cx="2133600" cy="1091996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/>
              <a:t>Praxias</a:t>
            </a:r>
            <a:endParaRPr lang="es-CO" sz="2400" dirty="0">
              <a:ln w="28575"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88B50F23-EC10-4D4A-BCA5-5AB2DE6CD1CB}"/>
              </a:ext>
            </a:extLst>
          </p:cNvPr>
          <p:cNvSpPr/>
          <p:nvPr/>
        </p:nvSpPr>
        <p:spPr>
          <a:xfrm>
            <a:off x="1920142" y="4539131"/>
            <a:ext cx="2361141" cy="1189899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/>
              <a:t>Habilidad visoespacial</a:t>
            </a:r>
            <a:endParaRPr lang="es-CO" sz="2400" dirty="0">
              <a:ln w="28575"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CD664238-1040-4932-A330-5AA4CC7D4F83}"/>
              </a:ext>
            </a:extLst>
          </p:cNvPr>
          <p:cNvSpPr/>
          <p:nvPr/>
        </p:nvSpPr>
        <p:spPr>
          <a:xfrm>
            <a:off x="9338320" y="2834050"/>
            <a:ext cx="2133600" cy="1189899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/>
              <a:t>Gnosias</a:t>
            </a:r>
            <a:endParaRPr lang="es-CO" sz="2400" dirty="0">
              <a:ln w="28575"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75EEE597-976B-4732-B2C0-2C4AC747DD07}"/>
              </a:ext>
            </a:extLst>
          </p:cNvPr>
          <p:cNvSpPr/>
          <p:nvPr/>
        </p:nvSpPr>
        <p:spPr>
          <a:xfrm>
            <a:off x="6782528" y="5134081"/>
            <a:ext cx="2133600" cy="1189899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/>
              <a:t>Red atencional</a:t>
            </a:r>
            <a:endParaRPr lang="es-CO" sz="2400" dirty="0">
              <a:ln w="28575"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8DE931D9-EF9B-4483-B2C9-6782B85D4BC5}"/>
              </a:ext>
            </a:extLst>
          </p:cNvPr>
          <p:cNvSpPr/>
          <p:nvPr/>
        </p:nvSpPr>
        <p:spPr>
          <a:xfrm>
            <a:off x="8576320" y="4232761"/>
            <a:ext cx="2133600" cy="1189899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dirty="0"/>
              <a:t>Cognición social</a:t>
            </a:r>
            <a:endParaRPr lang="es-CO" sz="2400" dirty="0">
              <a:ln w="28575">
                <a:solidFill>
                  <a:schemeClr val="tx1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EFAA0B34-65AE-45B7-89FC-B1F41216862D}"/>
              </a:ext>
            </a:extLst>
          </p:cNvPr>
          <p:cNvSpPr/>
          <p:nvPr/>
        </p:nvSpPr>
        <p:spPr>
          <a:xfrm>
            <a:off x="4311946" y="5198704"/>
            <a:ext cx="2133600" cy="1189899"/>
          </a:xfrm>
          <a:prstGeom prst="ellipse">
            <a:avLst/>
          </a:prstGeom>
          <a:solidFill>
            <a:srgbClr val="0070C0"/>
          </a:solidFill>
          <a:ln w="38100">
            <a:solidFill>
              <a:srgbClr val="FFFF00"/>
            </a:solidFill>
            <a:prstDash val="dash"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bg1"/>
                </a:solidFill>
              </a:rPr>
              <a:t>Funciones ejecutivas</a:t>
            </a:r>
            <a:endParaRPr lang="es-CO" sz="2400" b="1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6" name="Globo: flecha derecha 35">
            <a:extLst>
              <a:ext uri="{FF2B5EF4-FFF2-40B4-BE49-F238E27FC236}">
                <a16:creationId xmlns:a16="http://schemas.microsoft.com/office/drawing/2014/main" id="{871419A6-A758-4D0C-8441-53D268A53C5C}"/>
              </a:ext>
            </a:extLst>
          </p:cNvPr>
          <p:cNvSpPr/>
          <p:nvPr/>
        </p:nvSpPr>
        <p:spPr>
          <a:xfrm>
            <a:off x="1038659" y="2528936"/>
            <a:ext cx="3273287" cy="1824797"/>
          </a:xfrm>
          <a:prstGeom prst="rightArrowCallou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dirty="0"/>
              <a:t>Procesos cognitivos</a:t>
            </a:r>
            <a:endParaRPr lang="es-CO" sz="3200" dirty="0"/>
          </a:p>
        </p:txBody>
      </p:sp>
      <p:pic>
        <p:nvPicPr>
          <p:cNvPr id="40" name="Gráfico 39" descr="Inteligencia artificial contorno">
            <a:extLst>
              <a:ext uri="{FF2B5EF4-FFF2-40B4-BE49-F238E27FC236}">
                <a16:creationId xmlns:a16="http://schemas.microsoft.com/office/drawing/2014/main" id="{FB67C264-6A33-4150-83E0-A5FDDC60795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74151" y="1686854"/>
            <a:ext cx="3935798" cy="3576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51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2" name="Rectangle 205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4" name="Rectangle 205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6" name="Rectangle 205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206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3" name="Freeform: Shape 206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65" name="Rectangle 206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6B9C2A2-3C2A-457A-A0A3-1343B6120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53" y="2131564"/>
            <a:ext cx="3201366" cy="1855266"/>
          </a:xfrm>
        </p:spPr>
        <p:txBody>
          <a:bodyPr anchor="b">
            <a:normAutofit/>
          </a:bodyPr>
          <a:lstStyle/>
          <a:p>
            <a:pPr algn="ctr"/>
            <a:r>
              <a:rPr lang="es-MX" sz="4800" dirty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 ejecutivas</a:t>
            </a:r>
            <a:endParaRPr lang="es-CO" sz="4800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2050" name="Picture 2" descr="Deusto NeuroLab on X: &quot;@LZubiaurre @deustoInnova @HopkinsMedicine  @UniBarcelona @SMartinezConde 👩🏽‍🔬Muriel Lezak Pionera en el mundo de la  #neuropsicología y autora de uno de los manuales de referencia en el campo  de la #">
            <a:extLst>
              <a:ext uri="{FF2B5EF4-FFF2-40B4-BE49-F238E27FC236}">
                <a16:creationId xmlns:a16="http://schemas.microsoft.com/office/drawing/2014/main" id="{5750C8BA-D708-4025-BDA8-8F5A326FFA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78" b="34448"/>
          <a:stretch/>
        </p:blipFill>
        <p:spPr bwMode="auto">
          <a:xfrm>
            <a:off x="8261382" y="2429836"/>
            <a:ext cx="3312033" cy="385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ocadillo: ovalado 3">
            <a:extLst>
              <a:ext uri="{FF2B5EF4-FFF2-40B4-BE49-F238E27FC236}">
                <a16:creationId xmlns:a16="http://schemas.microsoft.com/office/drawing/2014/main" id="{6BAB1F51-7326-4569-9FFB-3882187D70C8}"/>
              </a:ext>
            </a:extLst>
          </p:cNvPr>
          <p:cNvSpPr/>
          <p:nvPr/>
        </p:nvSpPr>
        <p:spPr>
          <a:xfrm>
            <a:off x="3740587" y="414743"/>
            <a:ext cx="5348740" cy="3222172"/>
          </a:xfrm>
          <a:prstGeom prst="wedgeEllipseCallout">
            <a:avLst>
              <a:gd name="adj1" fmla="val 42597"/>
              <a:gd name="adj2" fmla="val 65031"/>
            </a:avLst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MX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 capacidades mentales qu</a:t>
            </a:r>
            <a:r>
              <a:rPr lang="es-MX" sz="2400" b="0" i="0" dirty="0">
                <a:solidFill>
                  <a:schemeClr val="tx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permiten controlar y autorregular la conducta </a:t>
            </a:r>
            <a:r>
              <a:rPr lang="es-MX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forma eficaz, creativa y socialmente aceptada, </a:t>
            </a:r>
            <a:r>
              <a:rPr lang="es-MX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Lezak</a:t>
            </a:r>
            <a:r>
              <a:rPr lang="es-MX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(1982-2021)</a:t>
            </a:r>
          </a:p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789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87000">
              <a:schemeClr val="accent6"/>
            </a:gs>
            <a:gs pos="59000">
              <a:srgbClr val="0FCB0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B239631-F82B-4EB0-9F48-15FAB9CE14DB}"/>
              </a:ext>
            </a:extLst>
          </p:cNvPr>
          <p:cNvSpPr txBox="1"/>
          <p:nvPr/>
        </p:nvSpPr>
        <p:spPr>
          <a:xfrm>
            <a:off x="8793824" y="2328103"/>
            <a:ext cx="2779646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Velocidad de procesamiento</a:t>
            </a:r>
            <a:endParaRPr lang="es-CO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A292866-C4D7-43A8-8D8F-8A2A2B4E6C41}"/>
              </a:ext>
            </a:extLst>
          </p:cNvPr>
          <p:cNvSpPr txBox="1"/>
          <p:nvPr/>
        </p:nvSpPr>
        <p:spPr>
          <a:xfrm>
            <a:off x="8729947" y="3881216"/>
            <a:ext cx="2779646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Memoria de trabajo</a:t>
            </a:r>
            <a:endParaRPr lang="es-CO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9F0C0D1-5056-4FC4-8DFF-2B571A261F20}"/>
              </a:ext>
            </a:extLst>
          </p:cNvPr>
          <p:cNvSpPr txBox="1"/>
          <p:nvPr/>
        </p:nvSpPr>
        <p:spPr>
          <a:xfrm>
            <a:off x="1282150" y="4835323"/>
            <a:ext cx="306873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Freno inhibitorio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94ADAFA-9F91-4817-8A39-B1C3297707F9}"/>
              </a:ext>
            </a:extLst>
          </p:cNvPr>
          <p:cNvSpPr txBox="1"/>
          <p:nvPr/>
        </p:nvSpPr>
        <p:spPr>
          <a:xfrm>
            <a:off x="958798" y="3520268"/>
            <a:ext cx="257394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Anticipación</a:t>
            </a:r>
            <a:endParaRPr lang="es-CO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F2D12A9-7F1A-49B6-8E1A-8FACEF3C2E57}"/>
              </a:ext>
            </a:extLst>
          </p:cNvPr>
          <p:cNvSpPr txBox="1"/>
          <p:nvPr/>
        </p:nvSpPr>
        <p:spPr>
          <a:xfrm>
            <a:off x="1149727" y="1218034"/>
            <a:ext cx="2972269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Fluencia verbal</a:t>
            </a:r>
            <a:endParaRPr lang="es-CO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F4ECBA3-2AEC-4D4B-9CA6-C47AA9DA317D}"/>
              </a:ext>
            </a:extLst>
          </p:cNvPr>
          <p:cNvSpPr txBox="1"/>
          <p:nvPr/>
        </p:nvSpPr>
        <p:spPr>
          <a:xfrm>
            <a:off x="4565371" y="5620593"/>
            <a:ext cx="1762297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Dual </a:t>
            </a:r>
            <a:r>
              <a:rPr lang="es-MX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  <a:endParaRPr lang="es-MX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77C99C9-AA6A-49B9-8FFD-921B8314B048}"/>
              </a:ext>
            </a:extLst>
          </p:cNvPr>
          <p:cNvSpPr txBox="1"/>
          <p:nvPr/>
        </p:nvSpPr>
        <p:spPr>
          <a:xfrm>
            <a:off x="8353574" y="794612"/>
            <a:ext cx="2134771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Flexibilidad cognitiva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54B1A1C-8D95-4993-8B06-F42B9F4C9C24}"/>
              </a:ext>
            </a:extLst>
          </p:cNvPr>
          <p:cNvSpPr txBox="1"/>
          <p:nvPr/>
        </p:nvSpPr>
        <p:spPr>
          <a:xfrm>
            <a:off x="7208357" y="5358983"/>
            <a:ext cx="229043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Planificación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3600853-7E03-4AB7-B8B2-8429773E21E7}"/>
              </a:ext>
            </a:extLst>
          </p:cNvPr>
          <p:cNvSpPr txBox="1"/>
          <p:nvPr/>
        </p:nvSpPr>
        <p:spPr>
          <a:xfrm>
            <a:off x="894148" y="2398781"/>
            <a:ext cx="205694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MX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Branching</a:t>
            </a:r>
            <a:endParaRPr lang="es-MX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9EF9CD7-7BD4-4195-9FCC-97B9AB377E0D}"/>
              </a:ext>
            </a:extLst>
          </p:cNvPr>
          <p:cNvSpPr txBox="1"/>
          <p:nvPr/>
        </p:nvSpPr>
        <p:spPr>
          <a:xfrm>
            <a:off x="4706177" y="652839"/>
            <a:ext cx="2779646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Toma de decisiones</a:t>
            </a:r>
            <a:endParaRPr lang="es-CO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Estrella: 7 puntas 18">
            <a:extLst>
              <a:ext uri="{FF2B5EF4-FFF2-40B4-BE49-F238E27FC236}">
                <a16:creationId xmlns:a16="http://schemas.microsoft.com/office/drawing/2014/main" id="{F4055477-BAC4-4A62-AF87-2A347E99D65B}"/>
              </a:ext>
            </a:extLst>
          </p:cNvPr>
          <p:cNvSpPr/>
          <p:nvPr/>
        </p:nvSpPr>
        <p:spPr>
          <a:xfrm>
            <a:off x="4121996" y="2237438"/>
            <a:ext cx="4379066" cy="2597885"/>
          </a:xfrm>
          <a:prstGeom prst="star7">
            <a:avLst>
              <a:gd name="adj" fmla="val 32558"/>
              <a:gd name="hf" fmla="val 102572"/>
              <a:gd name="vf" fmla="val 10521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Funciones Ejecutivas</a:t>
            </a:r>
            <a:endParaRPr lang="es-CO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525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38">
            <a:extLst>
              <a:ext uri="{FF2B5EF4-FFF2-40B4-BE49-F238E27FC236}">
                <a16:creationId xmlns:a16="http://schemas.microsoft.com/office/drawing/2014/main" id="{21739CA5-F0F5-48E1-8E8C-F24B7182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3">
            <a:extLst>
              <a:ext uri="{FF2B5EF4-FFF2-40B4-BE49-F238E27FC236}">
                <a16:creationId xmlns:a16="http://schemas.microsoft.com/office/drawing/2014/main" id="{3EAD2937-F230-41D4-B9C5-975B129BF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CD444A3-C338-4886-B7F1-4BA2AF46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4CB0CF2-DD8F-44EC-9571-BB30E78B7E13}"/>
              </a:ext>
            </a:extLst>
          </p:cNvPr>
          <p:cNvSpPr/>
          <p:nvPr/>
        </p:nvSpPr>
        <p:spPr>
          <a:xfrm>
            <a:off x="968024" y="932136"/>
            <a:ext cx="10277856" cy="493776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9915CB3-1118-4FF6-840C-A609E009D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9144" y="1148968"/>
            <a:ext cx="6405770" cy="104190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000" b="1" kern="12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</a:t>
            </a:r>
            <a:r>
              <a:rPr lang="en-US" sz="4000" b="1" kern="12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000" b="1" kern="12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ejecutivas</a:t>
            </a:r>
            <a:r>
              <a:rPr lang="en-US" sz="4000" b="1" kern="12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000" b="1" kern="12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</a:t>
            </a:r>
            <a:r>
              <a:rPr lang="en-US" sz="4000" b="1" kern="12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000" b="1" kern="12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Juego</a:t>
            </a:r>
            <a:endParaRPr lang="en-US" sz="4000" b="1" kern="12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3172A9-D164-4459-9E68-2827FCF20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6851" y="2332698"/>
            <a:ext cx="2190430" cy="3149236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s-CO" sz="2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Dilemas= </a:t>
            </a:r>
          </a:p>
          <a:p>
            <a:r>
              <a:rPr lang="es-CO" sz="2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Polinesia= </a:t>
            </a:r>
          </a:p>
          <a:p>
            <a:r>
              <a:rPr lang="es-CO" sz="2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Endoscopia=</a:t>
            </a:r>
          </a:p>
          <a:p>
            <a:r>
              <a:rPr lang="es-CO" sz="2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Brújula=</a:t>
            </a:r>
          </a:p>
          <a:p>
            <a:r>
              <a:rPr lang="es-CO" sz="2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Farra=</a:t>
            </a:r>
          </a:p>
          <a:p>
            <a:r>
              <a:rPr lang="es-CO" sz="2400" dirty="0" err="1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Berso</a:t>
            </a:r>
            <a:r>
              <a:rPr lang="es-CO" sz="2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</a:t>
            </a:r>
          </a:p>
          <a:p>
            <a:r>
              <a:rPr lang="es-CO" sz="2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Lío=</a:t>
            </a:r>
            <a:endParaRPr lang="es-CO" sz="24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8A0530B-5E93-4308-AC5F-161F28E33C63}"/>
              </a:ext>
            </a:extLst>
          </p:cNvPr>
          <p:cNvSpPr txBox="1">
            <a:spLocks/>
          </p:cNvSpPr>
          <p:nvPr/>
        </p:nvSpPr>
        <p:spPr>
          <a:xfrm>
            <a:off x="4709481" y="2293089"/>
            <a:ext cx="6405770" cy="3343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dígale más</a:t>
            </a:r>
          </a:p>
          <a:p>
            <a:pPr marL="0" indent="0">
              <a:buNone/>
            </a:pP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policía que no se entera</a:t>
            </a:r>
          </a:p>
          <a:p>
            <a:pPr marL="0" indent="0">
              <a:buNone/>
            </a:pP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estudia para los exámenes, pero no para dos</a:t>
            </a:r>
          </a:p>
          <a:p>
            <a:pPr marL="0" indent="0">
              <a:buNone/>
            </a:pPr>
            <a:r>
              <a:rPr lang="es-CO" sz="24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señórula</a:t>
            </a: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CO" sz="24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montadula</a:t>
            </a: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una </a:t>
            </a:r>
            <a:r>
              <a:rPr lang="es-CO" sz="24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escóbula</a:t>
            </a:r>
            <a:endParaRPr lang="es-CO" sz="24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es-CO" sz="24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fasija</a:t>
            </a: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en la que se </a:t>
            </a:r>
            <a:r>
              <a:rPr lang="es-CO" sz="24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firve</a:t>
            </a: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el fugo</a:t>
            </a:r>
          </a:p>
          <a:p>
            <a:pPr marL="0" indent="0">
              <a:buNone/>
            </a:pPr>
            <a:r>
              <a:rPr lang="es-CO" sz="24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perlea</a:t>
            </a: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dos </a:t>
            </a:r>
            <a:r>
              <a:rPr lang="es-CO" sz="24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borcas</a:t>
            </a: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por un gargajo.</a:t>
            </a:r>
          </a:p>
          <a:p>
            <a:pPr marL="0" indent="0">
              <a:buNone/>
            </a:pPr>
            <a:r>
              <a:rPr lang="es-CO" sz="24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coliente</a:t>
            </a:r>
            <a:r>
              <a:rPr lang="es-CO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agua que va hacia el mal.</a:t>
            </a:r>
          </a:p>
        </p:txBody>
      </p:sp>
    </p:spTree>
    <p:extLst>
      <p:ext uri="{BB962C8B-B14F-4D97-AF65-F5344CB8AC3E}">
        <p14:creationId xmlns:p14="http://schemas.microsoft.com/office/powerpoint/2010/main" val="270833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14" name="Rectangle 3113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361518D-9EDD-409E-B58A-95A1E8B70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999" y="4178391"/>
            <a:ext cx="10827404" cy="117037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</a:t>
            </a:r>
            <a:r>
              <a:rPr lang="en-US" sz="5400" kern="12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5400" kern="12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ejecutivas</a:t>
            </a:r>
            <a:r>
              <a:rPr lang="en-US" sz="5400" kern="12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5400" kern="12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en</a:t>
            </a:r>
            <a:r>
              <a:rPr lang="en-US" sz="5400" kern="12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5400" kern="1200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Juego</a:t>
            </a:r>
            <a:endParaRPr lang="en-US" sz="5400" kern="12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3076" name="Picture 4" descr="Qué es el efecto Stroop y para qué se usa?">
            <a:extLst>
              <a:ext uri="{FF2B5EF4-FFF2-40B4-BE49-F238E27FC236}">
                <a16:creationId xmlns:a16="http://schemas.microsoft.com/office/drawing/2014/main" id="{D6B4B0AA-C577-49CD-A3DC-BB707E8E6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91657" y="483432"/>
            <a:ext cx="8488519" cy="3849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16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sX0" fmla="*/ 0 w 4572000"/>
              <a:gd name="csY0" fmla="*/ 0 h 18288"/>
              <a:gd name="csX1" fmla="*/ 515983 w 4572000"/>
              <a:gd name="csY1" fmla="*/ 0 h 18288"/>
              <a:gd name="csX2" fmla="*/ 1031966 w 4572000"/>
              <a:gd name="csY2" fmla="*/ 0 h 18288"/>
              <a:gd name="csX3" fmla="*/ 1639389 w 4572000"/>
              <a:gd name="csY3" fmla="*/ 0 h 18288"/>
              <a:gd name="csX4" fmla="*/ 2383971 w 4572000"/>
              <a:gd name="csY4" fmla="*/ 0 h 18288"/>
              <a:gd name="csX5" fmla="*/ 2945674 w 4572000"/>
              <a:gd name="csY5" fmla="*/ 0 h 18288"/>
              <a:gd name="csX6" fmla="*/ 3507377 w 4572000"/>
              <a:gd name="csY6" fmla="*/ 0 h 18288"/>
              <a:gd name="csX7" fmla="*/ 4572000 w 4572000"/>
              <a:gd name="csY7" fmla="*/ 0 h 18288"/>
              <a:gd name="csX8" fmla="*/ 4572000 w 4572000"/>
              <a:gd name="csY8" fmla="*/ 18288 h 18288"/>
              <a:gd name="csX9" fmla="*/ 3873137 w 4572000"/>
              <a:gd name="csY9" fmla="*/ 18288 h 18288"/>
              <a:gd name="csX10" fmla="*/ 3311434 w 4572000"/>
              <a:gd name="csY10" fmla="*/ 18288 h 18288"/>
              <a:gd name="csX11" fmla="*/ 2749731 w 4572000"/>
              <a:gd name="csY11" fmla="*/ 18288 h 18288"/>
              <a:gd name="csX12" fmla="*/ 2050869 w 4572000"/>
              <a:gd name="csY12" fmla="*/ 18288 h 18288"/>
              <a:gd name="csX13" fmla="*/ 1306286 w 4572000"/>
              <a:gd name="csY13" fmla="*/ 18288 h 18288"/>
              <a:gd name="csX14" fmla="*/ 790303 w 4572000"/>
              <a:gd name="csY14" fmla="*/ 18288 h 18288"/>
              <a:gd name="csX15" fmla="*/ 0 w 4572000"/>
              <a:gd name="csY15" fmla="*/ 18288 h 18288"/>
              <a:gd name="csX16" fmla="*/ 0 w 457200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30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492"/>
            <a:ext cx="12191998" cy="1575955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35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1" name="Rectangle 4110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8" y="-5307777"/>
            <a:ext cx="1576446" cy="12192001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13" name="Rectangle 4112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25434" y="986"/>
            <a:ext cx="4303422" cy="157546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8360A61-08CA-42E6-BB2B-4524BF908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4" y="353160"/>
            <a:ext cx="7091300" cy="8985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s-CO" sz="400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 ejecutivas en Juego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3A551A25-A9FB-4DD9-95EC-2EB4E4E2A6E5}"/>
              </a:ext>
            </a:extLst>
          </p:cNvPr>
          <p:cNvSpPr/>
          <p:nvPr/>
        </p:nvSpPr>
        <p:spPr>
          <a:xfrm>
            <a:off x="8572942" y="255648"/>
            <a:ext cx="3291839" cy="11171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s-CO" sz="2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Jaque en tres movimientos</a:t>
            </a:r>
          </a:p>
        </p:txBody>
      </p:sp>
      <p:pic>
        <p:nvPicPr>
          <p:cNvPr id="4100" name="Picture 4" descr="Mate en 3?? ¡¡¡COMOOO!!!! - YouTube">
            <a:extLst>
              <a:ext uri="{FF2B5EF4-FFF2-40B4-BE49-F238E27FC236}">
                <a16:creationId xmlns:a16="http://schemas.microsoft.com/office/drawing/2014/main" id="{3B094125-910D-452D-B07C-BB273EFC12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19" r="49943" b="6561"/>
          <a:stretch/>
        </p:blipFill>
        <p:spPr bwMode="auto">
          <a:xfrm>
            <a:off x="6775811" y="2214382"/>
            <a:ext cx="4063939" cy="3933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Se puede ganar en 3 movimientos en ajedrez? Mira este truco (Incluye video)">
            <a:extLst>
              <a:ext uri="{FF2B5EF4-FFF2-40B4-BE49-F238E27FC236}">
                <a16:creationId xmlns:a16="http://schemas.microsoft.com/office/drawing/2014/main" id="{BD25C197-7A75-4871-B8A9-225B77358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82897" y="2181232"/>
            <a:ext cx="4063939" cy="4063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0653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41" name="Rectangle 514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3" name="Rectangle 514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45" name="Rectangle 514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7" name="Rectangle 514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49" name="Freeform: Shape 514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71A0FFB-039D-44A3-B24E-C63DCE926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31" y="2749374"/>
            <a:ext cx="3599542" cy="1930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s-CO" sz="4000" kern="120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 ejecutivas en Juego</a:t>
            </a:r>
          </a:p>
        </p:txBody>
      </p:sp>
      <p:pic>
        <p:nvPicPr>
          <p:cNvPr id="5136" name="Picture 16" descr="Juego con cerillas, Juego con fósforos, Juego con Palillos, Rompecabezas con cerillas, Retos matemáticos, Desafíos matemáticos, Problemas matemáticos">
            <a:extLst>
              <a:ext uri="{FF2B5EF4-FFF2-40B4-BE49-F238E27FC236}">
                <a16:creationId xmlns:a16="http://schemas.microsoft.com/office/drawing/2014/main" id="{9F9F2CA9-69F5-48EF-9ECE-443A6B157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53510" y="467208"/>
            <a:ext cx="5923584" cy="592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927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3" name="Rectangle 6152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55" name="Rectangle 6154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7" name="Rectangle 6156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59" name="Freeform: Shape 6158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76DAB1F-FF95-4AC1-B277-308F6692C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203712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CO" sz="4000" kern="120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Funciones ejecutivas en Juego</a:t>
            </a:r>
          </a:p>
        </p:txBody>
      </p:sp>
      <p:pic>
        <p:nvPicPr>
          <p:cNvPr id="6146" name="Picture 2" descr="Gimnasia cerebral vs bloqueos mentales. 5 ejercicios indispensables |  Tecnológico de Monterrey">
            <a:extLst>
              <a:ext uri="{FF2B5EF4-FFF2-40B4-BE49-F238E27FC236}">
                <a16:creationId xmlns:a16="http://schemas.microsoft.com/office/drawing/2014/main" id="{646CC33D-C974-4927-BF78-AC8D1C050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02428" y="1848368"/>
            <a:ext cx="7225748" cy="3161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412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21209</TotalTime>
  <Words>316</Words>
  <Application>Microsoft Macintosh PowerPoint</Application>
  <PresentationFormat>Panorámica</PresentationFormat>
  <Paragraphs>75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Aharoni</vt:lpstr>
      <vt:lpstr>Arial</vt:lpstr>
      <vt:lpstr>Calibri</vt:lpstr>
      <vt:lpstr>Calibri Light</vt:lpstr>
      <vt:lpstr>Tahoma</vt:lpstr>
      <vt:lpstr>Tema de Office</vt:lpstr>
      <vt:lpstr>Funciones Ejecutivas en Contextos Educativos</vt:lpstr>
      <vt:lpstr>Presentación de PowerPoint</vt:lpstr>
      <vt:lpstr>Funciones ejecutivas</vt:lpstr>
      <vt:lpstr>Presentación de PowerPoint</vt:lpstr>
      <vt:lpstr>Funciones ejecutivas en Juego</vt:lpstr>
      <vt:lpstr>Funciones ejecutivas en Juego</vt:lpstr>
      <vt:lpstr>Funciones ejecutivas en Juego</vt:lpstr>
      <vt:lpstr>Funciones ejecutivas en Juego</vt:lpstr>
      <vt:lpstr>Funciones ejecutivas en Juego</vt:lpstr>
      <vt:lpstr>Funciones ejecutivas en la salud mental</vt:lpstr>
      <vt:lpstr>Funciones ejecutivas en la salud mental</vt:lpstr>
      <vt:lpstr>Entrenando el cerebro para la felicidad</vt:lpstr>
      <vt:lpstr>Entrenando tu cerebro para la felicidad</vt:lpstr>
      <vt:lpstr>Entrenando tu cerebro para la felicidad</vt:lpstr>
      <vt:lpstr>¡Conciencia de funcionamiento bueno!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Funciones Ejecutivas en Juego</dc:title>
  <dc:creator>gery tamayo</dc:creator>
  <cp:lastModifiedBy>ji 38941</cp:lastModifiedBy>
  <cp:revision>17</cp:revision>
  <dcterms:created xsi:type="dcterms:W3CDTF">2025-03-29T21:29:14Z</dcterms:created>
  <dcterms:modified xsi:type="dcterms:W3CDTF">2026-05-29T13:50:53Z</dcterms:modified>
</cp:coreProperties>
</file>