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1" d="100"/>
          <a:sy n="71" d="100"/>
        </p:scale>
        <p:origin x="69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954FC9-5B3C-455E-9A5B-A847D25170AF}" type="datetimeFigureOut">
              <a:rPr lang="es-CO" smtClean="0"/>
              <a:t>15/05/2026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89EF5FA8-1F98-43EB-8F2E-8F76ED071C35}" type="slidenum">
              <a:rPr lang="es-CO" smtClean="0"/>
              <a:t>‹Nº›</a:t>
            </a:fld>
            <a:endParaRPr lang="es-CO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768182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954FC9-5B3C-455E-9A5B-A847D25170AF}" type="datetimeFigureOut">
              <a:rPr lang="es-CO" smtClean="0"/>
              <a:t>15/05/2026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EF5FA8-1F98-43EB-8F2E-8F76ED071C35}" type="slidenum">
              <a:rPr lang="es-CO" smtClean="0"/>
              <a:t>‹Nº›</a:t>
            </a:fld>
            <a:endParaRPr lang="es-CO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859803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954FC9-5B3C-455E-9A5B-A847D25170AF}" type="datetimeFigureOut">
              <a:rPr lang="es-CO" smtClean="0"/>
              <a:t>15/05/2026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EF5FA8-1F98-43EB-8F2E-8F76ED071C35}" type="slidenum">
              <a:rPr lang="es-CO" smtClean="0"/>
              <a:t>‹Nº›</a:t>
            </a:fld>
            <a:endParaRPr lang="es-CO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269601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954FC9-5B3C-455E-9A5B-A847D25170AF}" type="datetimeFigureOut">
              <a:rPr lang="es-CO" smtClean="0"/>
              <a:t>15/05/2026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EF5FA8-1F98-43EB-8F2E-8F76ED071C35}" type="slidenum">
              <a:rPr lang="es-CO" smtClean="0"/>
              <a:t>‹Nº›</a:t>
            </a:fld>
            <a:endParaRPr lang="es-CO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739112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954FC9-5B3C-455E-9A5B-A847D25170AF}" type="datetimeFigureOut">
              <a:rPr lang="es-CO" smtClean="0"/>
              <a:t>15/05/2026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EF5FA8-1F98-43EB-8F2E-8F76ED071C35}" type="slidenum">
              <a:rPr lang="es-CO" smtClean="0"/>
              <a:t>‹Nº›</a:t>
            </a:fld>
            <a:endParaRPr lang="es-CO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138377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954FC9-5B3C-455E-9A5B-A847D25170AF}" type="datetimeFigureOut">
              <a:rPr lang="es-CO" smtClean="0"/>
              <a:t>15/05/2026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EF5FA8-1F98-43EB-8F2E-8F76ED071C35}" type="slidenum">
              <a:rPr lang="es-CO" smtClean="0"/>
              <a:t>‹Nº›</a:t>
            </a:fld>
            <a:endParaRPr lang="es-CO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98939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954FC9-5B3C-455E-9A5B-A847D25170AF}" type="datetimeFigureOut">
              <a:rPr lang="es-CO" smtClean="0"/>
              <a:t>15/05/2026</a:t>
            </a:fld>
            <a:endParaRPr lang="es-C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EF5FA8-1F98-43EB-8F2E-8F76ED071C35}" type="slidenum">
              <a:rPr lang="es-CO" smtClean="0"/>
              <a:t>‹Nº›</a:t>
            </a:fld>
            <a:endParaRPr lang="es-CO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112636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954FC9-5B3C-455E-9A5B-A847D25170AF}" type="datetimeFigureOut">
              <a:rPr lang="es-CO" smtClean="0"/>
              <a:t>15/05/2026</a:t>
            </a:fld>
            <a:endParaRPr lang="es-C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EF5FA8-1F98-43EB-8F2E-8F76ED071C35}" type="slidenum">
              <a:rPr lang="es-CO" smtClean="0"/>
              <a:t>‹Nº›</a:t>
            </a:fld>
            <a:endParaRPr lang="es-CO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648788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954FC9-5B3C-455E-9A5B-A847D25170AF}" type="datetimeFigureOut">
              <a:rPr lang="es-CO" smtClean="0"/>
              <a:t>15/05/2026</a:t>
            </a:fld>
            <a:endParaRPr lang="es-C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EF5FA8-1F98-43EB-8F2E-8F76ED071C35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5500835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954FC9-5B3C-455E-9A5B-A847D25170AF}" type="datetimeFigureOut">
              <a:rPr lang="es-CO" smtClean="0"/>
              <a:t>15/05/2026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EF5FA8-1F98-43EB-8F2E-8F76ED071C35}" type="slidenum">
              <a:rPr lang="es-CO" smtClean="0"/>
              <a:t>‹Nº›</a:t>
            </a:fld>
            <a:endParaRPr lang="es-CO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446143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2C954FC9-5B3C-455E-9A5B-A847D25170AF}" type="datetimeFigureOut">
              <a:rPr lang="es-CO" smtClean="0"/>
              <a:t>15/05/2026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EF5FA8-1F98-43EB-8F2E-8F76ED071C35}" type="slidenum">
              <a:rPr lang="es-CO" smtClean="0"/>
              <a:t>‹Nº›</a:t>
            </a:fld>
            <a:endParaRPr lang="es-CO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166532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954FC9-5B3C-455E-9A5B-A847D25170AF}" type="datetimeFigureOut">
              <a:rPr lang="es-CO" smtClean="0"/>
              <a:t>15/05/2026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89EF5FA8-1F98-43EB-8F2E-8F76ED071C35}" type="slidenum">
              <a:rPr lang="es-CO" smtClean="0"/>
              <a:t>‹Nº›</a:t>
            </a:fld>
            <a:endParaRPr lang="es-CO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246272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51B1516-CE16-47DB-8F37-836166CADBA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CO" dirty="0"/>
              <a:t>LEY 715 DE 2001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19EA2268-3969-4E6B-9240-0DD8BA37ED4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274079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 descr="Presentación Ley 715 de 2001">
            <a:extLst>
              <a:ext uri="{FF2B5EF4-FFF2-40B4-BE49-F238E27FC236}">
                <a16:creationId xmlns:a16="http://schemas.microsoft.com/office/drawing/2014/main" id="{E8ACCFFB-32E0-4ADE-B365-75B07C93093E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270469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60A9A93-E3AA-493A-8A9A-8C7AE4C434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O" dirty="0"/>
              <a:t>RESPONDA: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3AD7F06-DCC4-4CB5-B22E-4375A63D27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s-MX" dirty="0"/>
              <a:t>1 ¿Cuál es el objetivo principal de la Ley 715 de 2001?</a:t>
            </a:r>
          </a:p>
          <a:p>
            <a:pPr marL="0" indent="0">
              <a:buNone/>
            </a:pPr>
            <a:r>
              <a:rPr lang="es-MX" dirty="0"/>
              <a:t>A) Regular el transporte público.</a:t>
            </a:r>
          </a:p>
          <a:p>
            <a:pPr marL="0" indent="0">
              <a:buNone/>
            </a:pPr>
            <a:r>
              <a:rPr lang="es-MX" dirty="0"/>
              <a:t>B) Definir la distribución de recursos entre Nación y municipios.</a:t>
            </a:r>
          </a:p>
          <a:p>
            <a:pPr marL="0" indent="0">
              <a:buNone/>
            </a:pPr>
            <a:r>
              <a:rPr lang="es-MX" dirty="0"/>
              <a:t>C) Crear nuevos impuestos.</a:t>
            </a:r>
          </a:p>
          <a:p>
            <a:pPr marL="0" indent="0">
              <a:buNone/>
            </a:pPr>
            <a:r>
              <a:rPr lang="es-MX" dirty="0"/>
              <a:t>D) Regular el comercio internacional.</a:t>
            </a:r>
          </a:p>
          <a:p>
            <a:pPr marL="0" indent="0">
              <a:buNone/>
            </a:pPr>
            <a:r>
              <a:rPr lang="es-MX" dirty="0"/>
              <a:t>2. ¿Qué porcentaje del Sistema General de Participaciones (SGP) se destina a educación?</a:t>
            </a:r>
          </a:p>
          <a:p>
            <a:pPr marL="0" indent="0">
              <a:buNone/>
            </a:pPr>
            <a:r>
              <a:rPr lang="es-MX" dirty="0"/>
              <a:t>A) 24.5%</a:t>
            </a:r>
          </a:p>
          <a:p>
            <a:pPr marL="0" indent="0">
              <a:buNone/>
            </a:pPr>
            <a:r>
              <a:rPr lang="es-MX" dirty="0"/>
              <a:t>B) 17%</a:t>
            </a:r>
          </a:p>
          <a:p>
            <a:pPr marL="0" indent="0">
              <a:buNone/>
            </a:pPr>
            <a:r>
              <a:rPr lang="es-MX" dirty="0"/>
              <a:t>C) 58.5%</a:t>
            </a:r>
          </a:p>
          <a:p>
            <a:pPr marL="0" indent="0">
              <a:buNone/>
            </a:pPr>
            <a:r>
              <a:rPr lang="es-MX" dirty="0"/>
              <a:t>D) 50%</a:t>
            </a:r>
          </a:p>
          <a:p>
            <a:pPr marL="0" indent="0">
              <a:buNone/>
            </a:pPr>
            <a:endParaRPr lang="es-MX" dirty="0"/>
          </a:p>
          <a:p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9662784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858331D-ED46-4EFE-98CF-AB012C95C8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CO" sz="3200" b="0" i="0" u="none" strike="noStrike" kern="1200" cap="all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j-ea"/>
                <a:cs typeface="+mj-cs"/>
              </a:rPr>
              <a:t>RESPONDA:</a:t>
            </a:r>
            <a:endParaRPr lang="es-CO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75C0FCA-BBA2-45F3-82A5-B2577DF355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s-MX" dirty="0"/>
              <a:t>3. ¿Quién administra directamente los colegios y hospitales según la Ley 715?</a:t>
            </a:r>
          </a:p>
          <a:p>
            <a:pPr marL="0" indent="0">
              <a:buNone/>
            </a:pPr>
            <a:r>
              <a:rPr lang="es-MX" dirty="0"/>
              <a:t>A) El Gobierno Nacional.</a:t>
            </a:r>
          </a:p>
          <a:p>
            <a:pPr marL="0" indent="0">
              <a:buNone/>
            </a:pPr>
            <a:r>
              <a:rPr lang="es-MX" dirty="0"/>
              <a:t>B) Los departamentos.</a:t>
            </a:r>
          </a:p>
          <a:p>
            <a:pPr marL="0" indent="0">
              <a:buNone/>
            </a:pPr>
            <a:r>
              <a:rPr lang="es-MX" dirty="0"/>
              <a:t>C) Los municipios.</a:t>
            </a:r>
          </a:p>
          <a:p>
            <a:pPr marL="0" indent="0">
              <a:buNone/>
            </a:pPr>
            <a:r>
              <a:rPr lang="es-MX" dirty="0"/>
              <a:t>D) Las universidades.</a:t>
            </a:r>
          </a:p>
          <a:p>
            <a:pPr marL="0" indent="0">
              <a:buNone/>
            </a:pPr>
            <a:r>
              <a:rPr lang="es-MX" dirty="0"/>
              <a:t>4. ¿Cuál de los siguientes sectores recibe parte del 17% del SGP?</a:t>
            </a:r>
          </a:p>
          <a:p>
            <a:pPr marL="0" indent="0">
              <a:buNone/>
            </a:pPr>
            <a:r>
              <a:rPr lang="es-MX" dirty="0"/>
              <a:t>A) Transporte aéreo.</a:t>
            </a:r>
          </a:p>
          <a:p>
            <a:pPr marL="0" indent="0">
              <a:buNone/>
            </a:pPr>
            <a:r>
              <a:rPr lang="es-MX" dirty="0"/>
              <a:t>B) Agua potable y saneamiento básico.</a:t>
            </a:r>
          </a:p>
          <a:p>
            <a:pPr marL="0" indent="0">
              <a:buNone/>
            </a:pPr>
            <a:r>
              <a:rPr lang="es-MX" dirty="0"/>
              <a:t>C) Defensa nacional.</a:t>
            </a:r>
          </a:p>
          <a:p>
            <a:pPr marL="0" indent="0">
              <a:buNone/>
            </a:pPr>
            <a:r>
              <a:rPr lang="es-MX" dirty="0"/>
              <a:t>D) Comercio exterior.</a:t>
            </a:r>
          </a:p>
          <a:p>
            <a:pPr marL="0" indent="0">
              <a:buNone/>
            </a:pPr>
            <a:endParaRPr lang="es-MX" dirty="0"/>
          </a:p>
          <a:p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144924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5F497E6-1819-4458-8499-743E3829C4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CO" sz="3200" b="0" i="0" u="none" strike="noStrike" kern="1200" cap="all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j-ea"/>
                <a:cs typeface="+mj-cs"/>
              </a:rPr>
              <a:t>RESPONDA:</a:t>
            </a:r>
            <a:endParaRPr lang="es-CO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469B86A-826C-4CDE-96D6-70E6AE9187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es-MX" dirty="0"/>
              <a:t>5. ¿Qué principio jurídico fortalece la Ley 715 de 2001?</a:t>
            </a:r>
          </a:p>
          <a:p>
            <a:pPr marL="0" indent="0">
              <a:buNone/>
            </a:pPr>
            <a:r>
              <a:rPr lang="es-MX" dirty="0"/>
              <a:t>A) Centralización.</a:t>
            </a:r>
          </a:p>
          <a:p>
            <a:pPr marL="0" indent="0">
              <a:buNone/>
            </a:pPr>
            <a:r>
              <a:rPr lang="es-MX" dirty="0"/>
              <a:t>B) Descentralización.</a:t>
            </a:r>
          </a:p>
          <a:p>
            <a:pPr marL="0" indent="0">
              <a:buNone/>
            </a:pPr>
            <a:r>
              <a:rPr lang="es-MX" dirty="0"/>
              <a:t>C) Privatización.</a:t>
            </a:r>
          </a:p>
          <a:p>
            <a:pPr marL="0" indent="0">
              <a:buNone/>
            </a:pPr>
            <a:r>
              <a:rPr lang="es-MX" dirty="0"/>
              <a:t>D) Globalización.</a:t>
            </a:r>
          </a:p>
          <a:p>
            <a:pPr marL="0" indent="0">
              <a:buNone/>
            </a:pPr>
            <a:r>
              <a:rPr lang="es-MX" dirty="0"/>
              <a:t>6. La Ley 715 de 2001 establece competencias diferenciadas entre departamentos y municipios.</a:t>
            </a:r>
          </a:p>
          <a:p>
            <a:pPr marL="0" indent="0">
              <a:buNone/>
            </a:pPr>
            <a:r>
              <a:rPr lang="es-MX" dirty="0"/>
              <a:t>¿Cuál es la principal función de los departamentos en la prestación de servicios de salud?</a:t>
            </a:r>
          </a:p>
          <a:p>
            <a:pPr marL="0" indent="0">
              <a:buNone/>
            </a:pPr>
            <a:r>
              <a:rPr lang="es-MX" dirty="0"/>
              <a:t>A) Administrar directamente hospitales locales.</a:t>
            </a:r>
          </a:p>
          <a:p>
            <a:pPr marL="0" indent="0">
              <a:buNone/>
            </a:pPr>
            <a:r>
              <a:rPr lang="es-MX" dirty="0"/>
              <a:t>B) Coordinar y apoyar técnicamente a los municipios.</a:t>
            </a:r>
          </a:p>
          <a:p>
            <a:pPr marL="0" indent="0">
              <a:buNone/>
            </a:pPr>
            <a:r>
              <a:rPr lang="es-MX" dirty="0"/>
              <a:t>C) Financiar exclusivamente programas de vacunación.</a:t>
            </a:r>
          </a:p>
          <a:p>
            <a:pPr marL="0" indent="0">
              <a:buNone/>
            </a:pPr>
            <a:r>
              <a:rPr lang="es-MX" dirty="0"/>
              <a:t>D) Contratar docentes para instituciones educativas.</a:t>
            </a:r>
          </a:p>
          <a:p>
            <a:pPr marL="0" indent="0">
              <a:buNone/>
            </a:pPr>
            <a:endParaRPr lang="es-MX" dirty="0"/>
          </a:p>
          <a:p>
            <a:pPr marL="0" indent="0">
              <a:buNone/>
            </a:pP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4056733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6F5F8D2-50C2-4B80-ACB1-D02D4A0790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O" dirty="0"/>
              <a:t>RESPONDA: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47A1A67-1422-40A2-A644-3B13F8F741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es-MX" dirty="0"/>
              <a:t>7. La Ley 715 busca garantizar la equidad territorial en la distribución de recursos.</a:t>
            </a:r>
          </a:p>
          <a:p>
            <a:pPr marL="0" indent="0">
              <a:buNone/>
            </a:pPr>
            <a:r>
              <a:rPr lang="es-MX" dirty="0"/>
              <a:t>¿Cuál de los siguientes criterios se utiliza para asignar recursos a los municipios?</a:t>
            </a:r>
          </a:p>
          <a:p>
            <a:pPr marL="0" indent="0">
              <a:buNone/>
            </a:pPr>
            <a:r>
              <a:rPr lang="es-MX" dirty="0"/>
              <a:t>A) Número de empresas registradas.</a:t>
            </a:r>
          </a:p>
          <a:p>
            <a:pPr marL="0" indent="0">
              <a:buNone/>
            </a:pPr>
            <a:r>
              <a:rPr lang="es-MX" dirty="0"/>
              <a:t>B) Necesidades básicas insatisfechas y población atendida.</a:t>
            </a:r>
          </a:p>
          <a:p>
            <a:pPr marL="0" indent="0">
              <a:buNone/>
            </a:pPr>
            <a:r>
              <a:rPr lang="es-MX" dirty="0"/>
              <a:t>C) Nivel de exportaciones.</a:t>
            </a:r>
          </a:p>
          <a:p>
            <a:pPr marL="0" indent="0">
              <a:buNone/>
            </a:pPr>
            <a:r>
              <a:rPr lang="es-MX" dirty="0"/>
              <a:t>D) Cantidad de proyectos de infraestructura.</a:t>
            </a:r>
          </a:p>
          <a:p>
            <a:pPr marL="0" indent="0">
              <a:buNone/>
            </a:pPr>
            <a:r>
              <a:rPr lang="es-MX" dirty="0"/>
              <a:t>8. En el sector educativo, la Ley 715 asigna a los municipios la responsabilidad de:</a:t>
            </a:r>
          </a:p>
          <a:p>
            <a:pPr marL="0" indent="0">
              <a:buNone/>
            </a:pPr>
            <a:r>
              <a:rPr lang="es-MX" dirty="0"/>
              <a:t>A) Definir el currículo nacional.</a:t>
            </a:r>
          </a:p>
          <a:p>
            <a:pPr marL="0" indent="0">
              <a:buNone/>
            </a:pPr>
            <a:r>
              <a:rPr lang="es-MX" dirty="0"/>
              <a:t>B) Nombrar y administrar docentes en instituciones oficiales.</a:t>
            </a:r>
          </a:p>
          <a:p>
            <a:pPr marL="0" indent="0">
              <a:buNone/>
            </a:pPr>
            <a:r>
              <a:rPr lang="es-MX" dirty="0"/>
              <a:t>C) Financiar universidades públicas.</a:t>
            </a:r>
          </a:p>
          <a:p>
            <a:pPr marL="0" indent="0">
              <a:buNone/>
            </a:pPr>
            <a:r>
              <a:rPr lang="es-MX" dirty="0"/>
              <a:t>D) Regular la educación privada.</a:t>
            </a:r>
          </a:p>
          <a:p>
            <a:pPr marL="0" indent="0">
              <a:buNone/>
            </a:pPr>
            <a:endParaRPr lang="es-MX" dirty="0"/>
          </a:p>
          <a:p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6376908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0ED7594-A67F-450A-B2A1-AC00406D6A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O" dirty="0"/>
              <a:t>RESPONDA: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1C20FDD-4170-4CA1-BD44-E7C5E90C76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s-MX" dirty="0"/>
              <a:t>9. ¿Cuál es uno de los principales retos de la implementación de la Ley 715 de 2001?</a:t>
            </a:r>
          </a:p>
          <a:p>
            <a:pPr marL="0" indent="0">
              <a:buNone/>
            </a:pPr>
            <a:r>
              <a:rPr lang="es-MX" dirty="0"/>
              <a:t>A) La centralización excesiva de recursos.</a:t>
            </a:r>
          </a:p>
          <a:p>
            <a:pPr marL="0" indent="0">
              <a:buNone/>
            </a:pPr>
            <a:r>
              <a:rPr lang="es-MX" dirty="0"/>
              <a:t>B) La insuficiencia de fondos frente a las necesidades locales.</a:t>
            </a:r>
          </a:p>
          <a:p>
            <a:pPr marL="0" indent="0">
              <a:buNone/>
            </a:pPr>
            <a:r>
              <a:rPr lang="es-MX" dirty="0"/>
              <a:t>C) La eliminación del sistema de salud subsidiado.</a:t>
            </a:r>
          </a:p>
          <a:p>
            <a:pPr marL="0" indent="0">
              <a:buNone/>
            </a:pPr>
            <a:r>
              <a:rPr lang="es-MX" dirty="0"/>
              <a:t>D) La desaparición de la educación pública.</a:t>
            </a:r>
          </a:p>
          <a:p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500723914"/>
      </p:ext>
    </p:extLst>
  </p:cSld>
  <p:clrMapOvr>
    <a:masterClrMapping/>
  </p:clrMapOvr>
</p:sld>
</file>

<file path=ppt/theme/theme1.xml><?xml version="1.0" encoding="utf-8"?>
<a:theme xmlns:a="http://schemas.openxmlformats.org/drawingml/2006/main" name="Galería">
  <a:themeElements>
    <a:clrScheme name="Galería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ería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ería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3</TotalTime>
  <Words>431</Words>
  <Application>Microsoft Office PowerPoint</Application>
  <PresentationFormat>Panorámica</PresentationFormat>
  <Paragraphs>53</Paragraphs>
  <Slides>7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7</vt:i4>
      </vt:variant>
    </vt:vector>
  </HeadingPairs>
  <TitlesOfParts>
    <vt:vector size="10" baseType="lpstr">
      <vt:lpstr>Arial</vt:lpstr>
      <vt:lpstr>Gill Sans MT</vt:lpstr>
      <vt:lpstr>Galería</vt:lpstr>
      <vt:lpstr>LEY 715 DE 2001</vt:lpstr>
      <vt:lpstr>Presentación de PowerPoint</vt:lpstr>
      <vt:lpstr>RESPONDA:</vt:lpstr>
      <vt:lpstr>RESPONDA:</vt:lpstr>
      <vt:lpstr>RESPONDA:</vt:lpstr>
      <vt:lpstr>RESPONDA:</vt:lpstr>
      <vt:lpstr>RESPONDA: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LEY 715 DE 2001</dc:title>
  <dc:creator>jfua61@gmail.com</dc:creator>
  <cp:lastModifiedBy>jfua61@gmail.com</cp:lastModifiedBy>
  <cp:revision>1</cp:revision>
  <dcterms:created xsi:type="dcterms:W3CDTF">2026-05-15T22:57:25Z</dcterms:created>
  <dcterms:modified xsi:type="dcterms:W3CDTF">2026-05-15T23:00:57Z</dcterms:modified>
</cp:coreProperties>
</file>