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9" r:id="rId3"/>
    <p:sldId id="283" r:id="rId4"/>
    <p:sldId id="263" r:id="rId5"/>
    <p:sldId id="293" r:id="rId6"/>
    <p:sldId id="294" r:id="rId7"/>
    <p:sldId id="295" r:id="rId8"/>
    <p:sldId id="258" r:id="rId9"/>
    <p:sldId id="299" r:id="rId10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76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16884B-94B9-461F-95A1-93FDD0ED80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C7EB4E4-1562-470E-8582-E62D346B24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0FB333-103A-46DF-B3EF-4C6B08D1C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E67C-1029-4D19-BBA9-EBC9FC231BE5}" type="datetimeFigureOut">
              <a:rPr lang="es-CO" smtClean="0"/>
              <a:t>29/05/26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737636-072F-478B-A611-24093E989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A352F6-9588-4740-9B16-E7E93B1B1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AE1B9-A715-4851-9DB9-4AD394B695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91239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CA753B-939F-4A69-8B44-20372F821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7E5A1E3-A4B8-4E3A-A461-014F1832AF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9D3C9FD-9252-453D-AAB3-C5DF8962A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E67C-1029-4D19-BBA9-EBC9FC231BE5}" type="datetimeFigureOut">
              <a:rPr lang="es-CO" smtClean="0"/>
              <a:t>29/05/26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57299D-CE8F-4473-8D2E-39CBB570B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C3D4084-7792-4DB0-A853-88998A306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AE1B9-A715-4851-9DB9-4AD394B695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09770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9CDEE10-3A0B-4AB3-B5AB-8BCF893A4B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A36EB30-9354-44EF-820B-81CB63D60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DB2008-E506-4F1F-A3D2-50C594ED5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E67C-1029-4D19-BBA9-EBC9FC231BE5}" type="datetimeFigureOut">
              <a:rPr lang="es-CO" smtClean="0"/>
              <a:t>29/05/26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3387037-9694-4A08-A197-E42D98CFF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156ACD-E151-451E-899C-9AAD16F7F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AE1B9-A715-4851-9DB9-4AD394B695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672765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713652" y="1006589"/>
            <a:ext cx="8764693" cy="6093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63345" y="3584864"/>
            <a:ext cx="6065308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94702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D12498-BF74-44D9-84E6-D637CA7C5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56362F-E801-47E0-922C-AEA516696A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FAF2DF-D270-44E3-8053-43D530A55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E67C-1029-4D19-BBA9-EBC9FC231BE5}" type="datetimeFigureOut">
              <a:rPr lang="es-CO" smtClean="0"/>
              <a:t>29/05/26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8FE67A-2252-4649-AA5D-1AF655E57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456457-6547-4AB3-813C-006D4E6F8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AE1B9-A715-4851-9DB9-4AD394B695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7642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05A12B-260C-4992-A184-BB59F2469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667C3F0-27EA-46A5-B3A5-F51B955F9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86BAF43-8E64-4232-BE04-2A2DBE9BE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E67C-1029-4D19-BBA9-EBC9FC231BE5}" type="datetimeFigureOut">
              <a:rPr lang="es-CO" smtClean="0"/>
              <a:t>29/05/26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50070C1-F9A2-4B8F-8A52-47EE0947E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5778EA-DD2D-46E1-8982-6D6F2D68D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AE1B9-A715-4851-9DB9-4AD394B695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5988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D1430D-03B3-4E7D-A57D-B3FD419A5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3032C1-0584-4571-9FDD-1C55696A42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7983693-CDBF-4D2A-A1A0-81D4D6B438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C33BE6A-E3A8-4168-AA85-1536952D0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E67C-1029-4D19-BBA9-EBC9FC231BE5}" type="datetimeFigureOut">
              <a:rPr lang="es-CO" smtClean="0"/>
              <a:t>29/05/26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CBC6132-B8B0-4A33-AAE2-36C0F112C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4BB370D-07E4-45BE-9BED-51795DC2C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AE1B9-A715-4851-9DB9-4AD394B695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156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D6B418-9D3E-4A39-B4B8-E7AD459B3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4CD62FF-93D8-477D-8679-68E2A91F0E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B34F828-98F9-4792-A39C-314025615E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B8FB30F-C1B0-4CAF-8A21-4AD3F8395D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592E719-AD54-4C71-BFAF-02DDBD95BC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1172B05-4B6C-4B8A-9D37-31BFA8C3E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E67C-1029-4D19-BBA9-EBC9FC231BE5}" type="datetimeFigureOut">
              <a:rPr lang="es-CO" smtClean="0"/>
              <a:t>29/05/26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5B10704-1BBC-4158-9DEE-62A1D5BF6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DE5F132-C88E-4A67-923C-8C3E39BE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AE1B9-A715-4851-9DB9-4AD394B695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45821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9FA86A-CF6B-4987-9550-925813F34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19BAC7B-CFD3-4864-A4D0-11A24E5CF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E67C-1029-4D19-BBA9-EBC9FC231BE5}" type="datetimeFigureOut">
              <a:rPr lang="es-CO" smtClean="0"/>
              <a:t>29/05/26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28F633F-E105-41DC-92B3-3E55D0010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77B4B55-5FC9-44E9-A55B-AA1D8CE45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AE1B9-A715-4851-9DB9-4AD394B695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9730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769793D-15F0-477C-85A4-3BB849D4E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E67C-1029-4D19-BBA9-EBC9FC231BE5}" type="datetimeFigureOut">
              <a:rPr lang="es-CO" smtClean="0"/>
              <a:t>29/05/26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B7150F2-D0D5-4E21-A28A-9EB7F8924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65E2217-63A1-4877-834A-0646CACCD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AE1B9-A715-4851-9DB9-4AD394B695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78488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E07B0E-41EA-4637-8D48-708844F67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35AB8A-3A6F-41A3-A35F-F2315974F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97303F6-1CD8-4DCA-A41C-DE0354E2F1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D8200DB-5936-4650-8B8B-B1971DC7D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E67C-1029-4D19-BBA9-EBC9FC231BE5}" type="datetimeFigureOut">
              <a:rPr lang="es-CO" smtClean="0"/>
              <a:t>29/05/26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4E3780-761A-4E42-8C4A-042A0E78E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449980-4B26-4F91-AD13-E24348341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AE1B9-A715-4851-9DB9-4AD394B695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12744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ABF066-6D44-439E-9A80-0BA203D54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BFAD873-FD35-487E-BFE9-C29C199BE2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E5C6939-0EF0-4064-A27D-9777B2DB73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E454C2-1C79-4278-BE1B-489E7FC8E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E67C-1029-4D19-BBA9-EBC9FC231BE5}" type="datetimeFigureOut">
              <a:rPr lang="es-CO" smtClean="0"/>
              <a:t>29/05/26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A0AEE86-B146-477C-A990-2546759C0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526E4FA-C5AC-41ED-B6B8-D469F772C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AE1B9-A715-4851-9DB9-4AD394B695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0151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69EF0B8-BC6C-46B5-8279-877FA1EF5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322574F-3128-4E3B-B3CB-D70D57E076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723E2D-817F-46A8-9760-FD47D2101C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D5E67C-1029-4D19-BBA9-EBC9FC231BE5}" type="datetimeFigureOut">
              <a:rPr lang="es-CO" smtClean="0"/>
              <a:t>29/05/26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9FB3D4-EF1B-4FC1-A2EF-DD66CC666A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C180AAC-A4C3-40FA-B9C2-3A58D37D6D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AE1B9-A715-4851-9DB9-4AD394B695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85360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0DF21D-6CAB-4502-A652-5BA512DE35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76375" y="1514119"/>
            <a:ext cx="7673439" cy="1683970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CO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 aprendizajes que determinan el desempeño humano</a:t>
            </a:r>
            <a:endParaRPr lang="en-US" sz="4000" b="1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89B1E04-8803-41AD-8778-8DE0B7BBA3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3593" y="3526300"/>
            <a:ext cx="6360552" cy="258845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s-CO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Facultad Ciencias de la Educación</a:t>
            </a:r>
          </a:p>
          <a:p>
            <a:r>
              <a:rPr lang="es-CO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Universidad Tecnológica de Pereira</a:t>
            </a:r>
          </a:p>
          <a:p>
            <a:r>
              <a:rPr lang="es-CO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Gerardo Tamayo Buitrago</a:t>
            </a:r>
          </a:p>
          <a:p>
            <a:endParaRPr lang="es-CO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27A58B3-43FF-4E02-A3BE-3BAED2EC5AB2}"/>
              </a:ext>
            </a:extLst>
          </p:cNvPr>
          <p:cNvSpPr txBox="1"/>
          <p:nvPr/>
        </p:nvSpPr>
        <p:spPr>
          <a:xfrm>
            <a:off x="763980" y="5078661"/>
            <a:ext cx="57615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Curso preparatorio para presentación de concurso docente </a:t>
            </a:r>
            <a:r>
              <a:rPr lang="es-CO" sz="20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sesión 1</a:t>
            </a:r>
          </a:p>
        </p:txBody>
      </p:sp>
      <p:pic>
        <p:nvPicPr>
          <p:cNvPr id="6" name="Imagen 5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7484D471-DC10-4A21-A673-C4C3D0702D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76" t="12442" r="11719" b="25713"/>
          <a:stretch/>
        </p:blipFill>
        <p:spPr>
          <a:xfrm>
            <a:off x="8801100" y="204736"/>
            <a:ext cx="2935016" cy="995324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6B9FF500-A0A6-49A7-B436-EA101C1BC6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4473" y="3200942"/>
            <a:ext cx="4046842" cy="3383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915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4A13A067-DBCB-4135-867C-FE821FCC2D5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601"/>
          <a:stretch/>
        </p:blipFill>
        <p:spPr>
          <a:xfrm>
            <a:off x="7211568" y="1498710"/>
            <a:ext cx="4226560" cy="4829721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id="{F4685A6E-4669-4F73-9D75-DFDD019030C8}"/>
              </a:ext>
            </a:extLst>
          </p:cNvPr>
          <p:cNvSpPr txBox="1">
            <a:spLocks/>
          </p:cNvSpPr>
          <p:nvPr/>
        </p:nvSpPr>
        <p:spPr>
          <a:xfrm>
            <a:off x="694944" y="312089"/>
            <a:ext cx="10684256" cy="672941"/>
          </a:xfrm>
          <a:prstGeom prst="rect">
            <a:avLst/>
          </a:prstGeom>
          <a:solidFill>
            <a:srgbClr val="002060"/>
          </a:solidFill>
        </p:spPr>
        <p:txBody>
          <a:bodyPr wrap="square" lIns="0" tIns="0" rIns="0" bIns="0">
            <a:spAutoFit/>
          </a:bodyPr>
          <a:lstStyle>
            <a:lvl1pPr>
              <a:defRPr sz="4100" b="0" i="0">
                <a:solidFill>
                  <a:schemeClr val="tx1"/>
                </a:solidFill>
                <a:latin typeface="Trebuchet MS"/>
                <a:ea typeface="+mj-ea"/>
                <a:cs typeface="Trebuchet MS"/>
              </a:defRPr>
            </a:lvl1pPr>
          </a:lstStyle>
          <a:p>
            <a:pPr algn="ctr"/>
            <a:r>
              <a:rPr lang="es-CO" sz="4373" kern="0">
                <a:solidFill>
                  <a:schemeClr val="bg1"/>
                </a:solidFill>
              </a:rPr>
              <a:t>Cerebro</a:t>
            </a:r>
            <a:endParaRPr lang="es-CO" sz="4373" kern="0" dirty="0">
              <a:solidFill>
                <a:schemeClr val="bg1"/>
              </a:solidFill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E05121F-9CFA-4E8A-AC89-CC74DC0AABA0}"/>
              </a:ext>
            </a:extLst>
          </p:cNvPr>
          <p:cNvSpPr txBox="1"/>
          <p:nvPr/>
        </p:nvSpPr>
        <p:spPr>
          <a:xfrm>
            <a:off x="694943" y="1002174"/>
            <a:ext cx="6258560" cy="547701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endParaRPr lang="es-CO" sz="2987" b="1" dirty="0"/>
          </a:p>
          <a:p>
            <a:r>
              <a:rPr lang="es-CO" sz="2987" b="1" dirty="0"/>
              <a:t>Energía 20%</a:t>
            </a:r>
          </a:p>
          <a:p>
            <a:r>
              <a:rPr lang="es-CO" sz="2987" b="1" dirty="0"/>
              <a:t>Agua 78%; grasa 10%; proteína 8%</a:t>
            </a:r>
          </a:p>
          <a:p>
            <a:r>
              <a:rPr lang="es-CO" sz="2987" b="1" dirty="0"/>
              <a:t>Oxígeno 20%</a:t>
            </a:r>
          </a:p>
          <a:p>
            <a:r>
              <a:rPr lang="es-CO" sz="2987" b="1" dirty="0"/>
              <a:t>Peso entre 1300 – 1400 gr (2%)</a:t>
            </a:r>
          </a:p>
          <a:p>
            <a:r>
              <a:rPr lang="es-CO" sz="2987" b="1" dirty="0"/>
              <a:t>36 </a:t>
            </a:r>
            <a:r>
              <a:rPr lang="es-CO" sz="2987" b="1" dirty="0" err="1"/>
              <a:t>lt</a:t>
            </a:r>
            <a:r>
              <a:rPr lang="es-CO" sz="2987" b="1" dirty="0"/>
              <a:t> sangre/hora</a:t>
            </a:r>
          </a:p>
          <a:p>
            <a:r>
              <a:rPr lang="es-CO" sz="2987" b="1" dirty="0"/>
              <a:t>Cien mil millones de neuronas</a:t>
            </a:r>
          </a:p>
          <a:p>
            <a:r>
              <a:rPr lang="es-CO" sz="2987" b="1" dirty="0"/>
              <a:t>1 Billón Neuroglias</a:t>
            </a:r>
          </a:p>
          <a:p>
            <a:r>
              <a:rPr lang="es-CO" sz="2987" b="1" dirty="0"/>
              <a:t>Dos hemisferios</a:t>
            </a:r>
          </a:p>
          <a:p>
            <a:r>
              <a:rPr lang="es-CO" sz="2987" b="1" dirty="0"/>
              <a:t>Cerebelo: </a:t>
            </a:r>
            <a:r>
              <a:rPr lang="es-CO" sz="2133" b="1" i="1" dirty="0"/>
              <a:t>Equilibrio, postura, cognición</a:t>
            </a:r>
          </a:p>
          <a:p>
            <a:r>
              <a:rPr lang="es-CO" sz="2987" b="1" dirty="0"/>
              <a:t>Zona central: </a:t>
            </a:r>
            <a:r>
              <a:rPr lang="es-CO" sz="2133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hipocampo, </a:t>
            </a:r>
            <a:r>
              <a:rPr lang="es-CO" sz="2133" b="1" dirty="0">
                <a:solidFill>
                  <a:srgbClr val="000000"/>
                </a:solidFill>
                <a:latin typeface="Times New Roman" panose="02020603050405020304" pitchFamily="18" charset="0"/>
              </a:rPr>
              <a:t>el </a:t>
            </a:r>
            <a:r>
              <a:rPr lang="es-CO" sz="2133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tálamo, el Hipotálamo </a:t>
            </a:r>
            <a:r>
              <a:rPr lang="es-CO" sz="2133" b="1" i="1" dirty="0">
                <a:solidFill>
                  <a:srgbClr val="000000"/>
                </a:solidFill>
                <a:latin typeface="Arial" panose="020B0604020202020204" pitchFamily="34" charset="0"/>
              </a:rPr>
              <a:t>y</a:t>
            </a:r>
            <a:r>
              <a:rPr lang="es-CO" sz="2133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s-CO" sz="2133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amígdala</a:t>
            </a:r>
            <a:endParaRPr lang="es-CO" sz="2987" b="1" dirty="0"/>
          </a:p>
        </p:txBody>
      </p:sp>
    </p:spTree>
    <p:extLst>
      <p:ext uri="{BB962C8B-B14F-4D97-AF65-F5344CB8AC3E}">
        <p14:creationId xmlns:p14="http://schemas.microsoft.com/office/powerpoint/2010/main" val="4185108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62269" y="421640"/>
            <a:ext cx="6830676" cy="673005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</a:rPr>
              <a:t>Aprendizaje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62269" y="1094645"/>
            <a:ext cx="6855413" cy="5179155"/>
          </a:xfrm>
          <a:solidFill>
            <a:schemeClr val="accent6"/>
          </a:solidFill>
        </p:spPr>
        <p:txBody>
          <a:bodyPr>
            <a:normAutofit fontScale="92500"/>
          </a:bodyPr>
          <a:lstStyle/>
          <a:p>
            <a:pPr marL="487695" indent="-487695">
              <a:buFont typeface="Wingdings" panose="05000000000000000000" pitchFamily="2" charset="2"/>
              <a:buChar char="ü"/>
            </a:pPr>
            <a:endParaRPr lang="es-ES" sz="3840" b="1" dirty="0"/>
          </a:p>
          <a:p>
            <a:pPr marL="487695" indent="-487695">
              <a:buFont typeface="Wingdings" panose="05000000000000000000" pitchFamily="2" charset="2"/>
              <a:buChar char="ü"/>
            </a:pPr>
            <a:r>
              <a:rPr lang="es-ES" sz="3840" b="1" dirty="0"/>
              <a:t>Es lo que mejor sabe hacer</a:t>
            </a:r>
          </a:p>
          <a:p>
            <a:pPr marL="487695" indent="-487695">
              <a:buFont typeface="Wingdings" panose="05000000000000000000" pitchFamily="2" charset="2"/>
              <a:buChar char="ü"/>
            </a:pPr>
            <a:r>
              <a:rPr lang="es-ES" sz="3840" b="1" dirty="0"/>
              <a:t>No duerme, siempre activo</a:t>
            </a:r>
          </a:p>
          <a:p>
            <a:pPr marL="487695" indent="-487695">
              <a:buFont typeface="Wingdings" panose="05000000000000000000" pitchFamily="2" charset="2"/>
              <a:buChar char="ü"/>
            </a:pPr>
            <a:r>
              <a:rPr lang="es-ES" sz="3840" b="1" dirty="0"/>
              <a:t>Se modifica por estímulos, experiencia y conducta</a:t>
            </a:r>
          </a:p>
          <a:p>
            <a:pPr marL="487695" indent="-487695">
              <a:buFont typeface="Wingdings" panose="05000000000000000000" pitchFamily="2" charset="2"/>
              <a:buChar char="ü"/>
            </a:pPr>
            <a:r>
              <a:rPr lang="es-ES" sz="3840" b="1" dirty="0"/>
              <a:t>&gt; conexiones = &gt; “inteligencia”</a:t>
            </a:r>
          </a:p>
          <a:p>
            <a:pPr marL="487695" indent="-487695">
              <a:buFont typeface="Wingdings" panose="05000000000000000000" pitchFamily="2" charset="2"/>
              <a:buChar char="ü"/>
            </a:pPr>
            <a:r>
              <a:rPr lang="es-ES" sz="3840" b="1" dirty="0"/>
              <a:t>Sinapsis, Centros, Redes</a:t>
            </a:r>
          </a:p>
          <a:p>
            <a:pPr marL="487695" indent="-487695">
              <a:buFont typeface="Wingdings" panose="05000000000000000000" pitchFamily="2" charset="2"/>
              <a:buChar char="ü"/>
            </a:pPr>
            <a:r>
              <a:rPr lang="es-ES" sz="3840" b="1" dirty="0"/>
              <a:t>Aprendizaje </a:t>
            </a:r>
            <a:r>
              <a:rPr lang="es-ES" sz="4693" b="1" dirty="0"/>
              <a:t>&lt;</a:t>
            </a:r>
            <a:r>
              <a:rPr lang="es-ES" sz="3840" b="1" dirty="0"/>
              <a:t> esfuerzo</a:t>
            </a:r>
          </a:p>
        </p:txBody>
      </p:sp>
      <p:pic>
        <p:nvPicPr>
          <p:cNvPr id="10" name="6 Imagen">
            <a:extLst>
              <a:ext uri="{FF2B5EF4-FFF2-40B4-BE49-F238E27FC236}">
                <a16:creationId xmlns:a16="http://schemas.microsoft.com/office/drawing/2014/main" id="{E997F6E0-69CE-401E-89EF-FA1AC741FE2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" t="12843" r="30438" b="18175"/>
          <a:stretch/>
        </p:blipFill>
        <p:spPr>
          <a:xfrm>
            <a:off x="7396480" y="1722121"/>
            <a:ext cx="4609547" cy="4064000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3000658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55520" y="5711613"/>
            <a:ext cx="7675085" cy="568960"/>
          </a:xfrm>
          <a:custGeom>
            <a:avLst/>
            <a:gdLst/>
            <a:ahLst/>
            <a:cxnLst/>
            <a:rect l="l" t="t" r="r" b="b"/>
            <a:pathLst>
              <a:path w="2857500" h="533400">
                <a:moveTo>
                  <a:pt x="2857499" y="533399"/>
                </a:moveTo>
                <a:lnTo>
                  <a:pt x="0" y="533399"/>
                </a:lnTo>
                <a:lnTo>
                  <a:pt x="0" y="0"/>
                </a:lnTo>
                <a:lnTo>
                  <a:pt x="2857499" y="0"/>
                </a:lnTo>
                <a:lnTo>
                  <a:pt x="2857499" y="533399"/>
                </a:lnTo>
                <a:close/>
              </a:path>
            </a:pathLst>
          </a:custGeom>
          <a:solidFill>
            <a:srgbClr val="F55436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4" name="object 4"/>
          <p:cNvSpPr txBox="1"/>
          <p:nvPr/>
        </p:nvSpPr>
        <p:spPr>
          <a:xfrm>
            <a:off x="6455874" y="1677473"/>
            <a:ext cx="3297726" cy="3771459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501242" indent="-487695">
              <a:spcBef>
                <a:spcPts val="133"/>
              </a:spcBef>
              <a:buFont typeface="Wingdings" panose="05000000000000000000" pitchFamily="2" charset="2"/>
              <a:buChar char="ü"/>
            </a:pPr>
            <a:r>
              <a:rPr lang="es-CO" sz="2987" spc="-75" dirty="0">
                <a:latin typeface="Trebuchet MS"/>
                <a:cs typeface="Trebuchet MS"/>
              </a:rPr>
              <a:t>Semántica</a:t>
            </a:r>
          </a:p>
          <a:p>
            <a:pPr marL="501242" indent="-487695">
              <a:spcBef>
                <a:spcPts val="133"/>
              </a:spcBef>
              <a:buFont typeface="Wingdings" panose="05000000000000000000" pitchFamily="2" charset="2"/>
              <a:buChar char="ü"/>
            </a:pPr>
            <a:r>
              <a:rPr lang="es-CO" sz="2987" spc="-75" dirty="0">
                <a:latin typeface="Trebuchet MS"/>
                <a:cs typeface="Trebuchet MS"/>
              </a:rPr>
              <a:t>Episódica</a:t>
            </a:r>
          </a:p>
          <a:p>
            <a:pPr marL="501242" indent="-487695">
              <a:spcBef>
                <a:spcPts val="133"/>
              </a:spcBef>
              <a:buFont typeface="Wingdings" panose="05000000000000000000" pitchFamily="2" charset="2"/>
              <a:buChar char="ü"/>
            </a:pPr>
            <a:r>
              <a:rPr lang="es-CO" sz="2987" spc="-75" dirty="0">
                <a:latin typeface="Trebuchet MS"/>
                <a:cs typeface="Trebuchet MS"/>
              </a:rPr>
              <a:t>Instrumental</a:t>
            </a:r>
          </a:p>
          <a:p>
            <a:pPr marL="501242" indent="-487695">
              <a:spcBef>
                <a:spcPts val="133"/>
              </a:spcBef>
              <a:buFont typeface="Wingdings" panose="05000000000000000000" pitchFamily="2" charset="2"/>
              <a:buChar char="ü"/>
            </a:pPr>
            <a:r>
              <a:rPr lang="es-CO" sz="2987" spc="-75" dirty="0">
                <a:latin typeface="Trebuchet MS"/>
                <a:cs typeface="Trebuchet MS"/>
              </a:rPr>
              <a:t>Fotográfica</a:t>
            </a:r>
          </a:p>
          <a:p>
            <a:pPr marL="501242" indent="-487695">
              <a:spcBef>
                <a:spcPts val="133"/>
              </a:spcBef>
              <a:buFont typeface="Wingdings" panose="05000000000000000000" pitchFamily="2" charset="2"/>
              <a:buChar char="ü"/>
            </a:pPr>
            <a:r>
              <a:rPr lang="es-CO" sz="2987" spc="-75" dirty="0">
                <a:latin typeface="Trebuchet MS"/>
                <a:cs typeface="Trebuchet MS"/>
              </a:rPr>
              <a:t>Topográfica</a:t>
            </a:r>
          </a:p>
          <a:p>
            <a:pPr marL="501242" indent="-487695">
              <a:spcBef>
                <a:spcPts val="133"/>
              </a:spcBef>
              <a:buFont typeface="Wingdings" panose="05000000000000000000" pitchFamily="2" charset="2"/>
              <a:buChar char="ü"/>
            </a:pPr>
            <a:r>
              <a:rPr lang="es-CO" sz="2987" spc="-75" dirty="0">
                <a:latin typeface="Trebuchet MS"/>
                <a:cs typeface="Trebuchet MS"/>
              </a:rPr>
              <a:t>Sensorial</a:t>
            </a:r>
          </a:p>
          <a:p>
            <a:pPr marL="501242" indent="-487695">
              <a:spcBef>
                <a:spcPts val="133"/>
              </a:spcBef>
              <a:buFont typeface="Wingdings" panose="05000000000000000000" pitchFamily="2" charset="2"/>
              <a:buChar char="ü"/>
            </a:pPr>
            <a:r>
              <a:rPr lang="es-CO" sz="2987" spc="-75" dirty="0">
                <a:latin typeface="Trebuchet MS"/>
                <a:cs typeface="Trebuchet MS"/>
              </a:rPr>
              <a:t>A corto y largo plazo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3493" y="1693"/>
            <a:ext cx="2267035" cy="6284299"/>
            <a:chOff x="3274" y="0"/>
            <a:chExt cx="2125345" cy="5891530"/>
          </a:xfrm>
        </p:grpSpPr>
        <p:sp>
          <p:nvSpPr>
            <p:cNvPr id="6" name="object 6"/>
            <p:cNvSpPr/>
            <p:nvPr/>
          </p:nvSpPr>
          <p:spPr>
            <a:xfrm>
              <a:off x="3274" y="0"/>
              <a:ext cx="1915795" cy="5111115"/>
            </a:xfrm>
            <a:custGeom>
              <a:avLst/>
              <a:gdLst/>
              <a:ahLst/>
              <a:cxnLst/>
              <a:rect l="l" t="t" r="r" b="b"/>
              <a:pathLst>
                <a:path w="1915795" h="5111115">
                  <a:moveTo>
                    <a:pt x="0" y="5110757"/>
                  </a:moveTo>
                  <a:lnTo>
                    <a:pt x="1915269" y="5110757"/>
                  </a:lnTo>
                  <a:lnTo>
                    <a:pt x="1915269" y="0"/>
                  </a:lnTo>
                  <a:lnTo>
                    <a:pt x="0" y="0"/>
                  </a:lnTo>
                  <a:lnTo>
                    <a:pt x="0" y="5110757"/>
                  </a:lnTo>
                  <a:close/>
                </a:path>
              </a:pathLst>
            </a:custGeom>
            <a:solidFill>
              <a:srgbClr val="3772FF"/>
            </a:solidFill>
          </p:spPr>
          <p:txBody>
            <a:bodyPr wrap="square" lIns="0" tIns="0" rIns="0" bIns="0" rtlCol="0"/>
            <a:lstStyle/>
            <a:p>
              <a:endParaRPr sz="1920"/>
            </a:p>
          </p:txBody>
        </p:sp>
        <p:sp>
          <p:nvSpPr>
            <p:cNvPr id="7" name="object 7"/>
            <p:cNvSpPr/>
            <p:nvPr/>
          </p:nvSpPr>
          <p:spPr>
            <a:xfrm>
              <a:off x="1918543" y="13989"/>
              <a:ext cx="209550" cy="5876925"/>
            </a:xfrm>
            <a:custGeom>
              <a:avLst/>
              <a:gdLst/>
              <a:ahLst/>
              <a:cxnLst/>
              <a:rect l="l" t="t" r="r" b="b"/>
              <a:pathLst>
                <a:path w="209550" h="5876925">
                  <a:moveTo>
                    <a:pt x="0" y="0"/>
                  </a:moveTo>
                  <a:lnTo>
                    <a:pt x="209549" y="0"/>
                  </a:lnTo>
                  <a:lnTo>
                    <a:pt x="209549" y="5876924"/>
                  </a:lnTo>
                  <a:lnTo>
                    <a:pt x="0" y="58769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0F32"/>
            </a:solidFill>
          </p:spPr>
          <p:txBody>
            <a:bodyPr wrap="square" lIns="0" tIns="0" rIns="0" bIns="0" rtlCol="0"/>
            <a:lstStyle/>
            <a:p>
              <a:endParaRPr sz="1920"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9930606" y="1693"/>
            <a:ext cx="2261616" cy="6847840"/>
            <a:chOff x="9309943" y="0"/>
            <a:chExt cx="2120265" cy="6419850"/>
          </a:xfrm>
        </p:grpSpPr>
        <p:sp>
          <p:nvSpPr>
            <p:cNvPr id="9" name="object 9"/>
            <p:cNvSpPr/>
            <p:nvPr/>
          </p:nvSpPr>
          <p:spPr>
            <a:xfrm>
              <a:off x="9519492" y="4465"/>
              <a:ext cx="1910714" cy="6415405"/>
            </a:xfrm>
            <a:custGeom>
              <a:avLst/>
              <a:gdLst/>
              <a:ahLst/>
              <a:cxnLst/>
              <a:rect l="l" t="t" r="r" b="b"/>
              <a:pathLst>
                <a:path w="1910715" h="6415405">
                  <a:moveTo>
                    <a:pt x="0" y="6415384"/>
                  </a:moveTo>
                  <a:lnTo>
                    <a:pt x="1910507" y="6415384"/>
                  </a:lnTo>
                  <a:lnTo>
                    <a:pt x="1910507" y="0"/>
                  </a:lnTo>
                  <a:lnTo>
                    <a:pt x="0" y="0"/>
                  </a:lnTo>
                  <a:lnTo>
                    <a:pt x="0" y="6415384"/>
                  </a:lnTo>
                  <a:close/>
                </a:path>
              </a:pathLst>
            </a:custGeom>
            <a:solidFill>
              <a:srgbClr val="FFC43A"/>
            </a:solidFill>
          </p:spPr>
          <p:txBody>
            <a:bodyPr wrap="square" lIns="0" tIns="0" rIns="0" bIns="0" rtlCol="0"/>
            <a:lstStyle/>
            <a:p>
              <a:endParaRPr sz="1920"/>
            </a:p>
          </p:txBody>
        </p:sp>
        <p:sp>
          <p:nvSpPr>
            <p:cNvPr id="10" name="object 10"/>
            <p:cNvSpPr/>
            <p:nvPr/>
          </p:nvSpPr>
          <p:spPr>
            <a:xfrm>
              <a:off x="9309943" y="0"/>
              <a:ext cx="209550" cy="6419850"/>
            </a:xfrm>
            <a:custGeom>
              <a:avLst/>
              <a:gdLst/>
              <a:ahLst/>
              <a:cxnLst/>
              <a:rect l="l" t="t" r="r" b="b"/>
              <a:pathLst>
                <a:path w="209550" h="6419850">
                  <a:moveTo>
                    <a:pt x="0" y="6419850"/>
                  </a:moveTo>
                  <a:lnTo>
                    <a:pt x="0" y="0"/>
                  </a:lnTo>
                  <a:lnTo>
                    <a:pt x="209549" y="0"/>
                  </a:lnTo>
                  <a:lnTo>
                    <a:pt x="209549" y="6419850"/>
                  </a:lnTo>
                  <a:lnTo>
                    <a:pt x="0" y="6419850"/>
                  </a:lnTo>
                  <a:close/>
                </a:path>
              </a:pathLst>
            </a:custGeom>
            <a:solidFill>
              <a:srgbClr val="160F32"/>
            </a:solidFill>
          </p:spPr>
          <p:txBody>
            <a:bodyPr wrap="square" lIns="0" tIns="0" rIns="0" bIns="0" rtlCol="0"/>
            <a:lstStyle/>
            <a:p>
              <a:endParaRPr sz="1920"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2410276" y="177800"/>
            <a:ext cx="6658267" cy="2229671"/>
          </a:xfrm>
          <a:prstGeom prst="rect">
            <a:avLst/>
          </a:prstGeom>
        </p:spPr>
        <p:txBody>
          <a:bodyPr vert="horz" wrap="square" lIns="0" tIns="13547" rIns="0" bIns="0" rtlCol="0">
            <a:spAutoFit/>
          </a:bodyPr>
          <a:lstStyle/>
          <a:p>
            <a:pPr marL="13547">
              <a:spcBef>
                <a:spcPts val="107"/>
              </a:spcBef>
            </a:pPr>
            <a:r>
              <a:rPr lang="es-CO" sz="4800" b="1" spc="-271" dirty="0">
                <a:latin typeface="Tahoma"/>
                <a:cs typeface="Tahoma"/>
              </a:rPr>
              <a:t>Donde sucede el aprendizaje cuando se juega</a:t>
            </a:r>
            <a:endParaRPr sz="4800" dirty="0">
              <a:latin typeface="Tahoma"/>
              <a:cs typeface="Tahoma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5A449BD-2293-4C91-843B-514CB087C95C}"/>
              </a:ext>
            </a:extLst>
          </p:cNvPr>
          <p:cNvSpPr txBox="1"/>
          <p:nvPr/>
        </p:nvSpPr>
        <p:spPr>
          <a:xfrm>
            <a:off x="2457301" y="3150975"/>
            <a:ext cx="3219019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5760" b="1" dirty="0">
                <a:solidFill>
                  <a:schemeClr val="tx2">
                    <a:lumMod val="50000"/>
                  </a:schemeClr>
                </a:solidFill>
              </a:rPr>
              <a:t>Memoria</a:t>
            </a:r>
          </a:p>
        </p:txBody>
      </p:sp>
    </p:spTree>
    <p:extLst>
      <p:ext uri="{BB962C8B-B14F-4D97-AF65-F5344CB8AC3E}">
        <p14:creationId xmlns:p14="http://schemas.microsoft.com/office/powerpoint/2010/main" val="3592682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1A84C9-E538-461E-B738-8ECE6235A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1869" y="584200"/>
            <a:ext cx="6647010" cy="787908"/>
          </a:xfr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s-CO" sz="512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CONOCIMIENTO</a:t>
            </a:r>
          </a:p>
        </p:txBody>
      </p:sp>
      <p:sp>
        <p:nvSpPr>
          <p:cNvPr id="5" name="Flecha: curvada hacia la derecha 4">
            <a:extLst>
              <a:ext uri="{FF2B5EF4-FFF2-40B4-BE49-F238E27FC236}">
                <a16:creationId xmlns:a16="http://schemas.microsoft.com/office/drawing/2014/main" id="{CAFAC6D9-E9EB-428B-9E98-4A6AA4FC30C1}"/>
              </a:ext>
            </a:extLst>
          </p:cNvPr>
          <p:cNvSpPr/>
          <p:nvPr/>
        </p:nvSpPr>
        <p:spPr>
          <a:xfrm rot="1118688">
            <a:off x="2214404" y="1166132"/>
            <a:ext cx="769935" cy="2144862"/>
          </a:xfrm>
          <a:prstGeom prst="curvedRightArrow">
            <a:avLst>
              <a:gd name="adj1" fmla="val 22694"/>
              <a:gd name="adj2" fmla="val 60390"/>
              <a:gd name="adj3" fmla="val 6400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920">
              <a:solidFill>
                <a:schemeClr val="tx1"/>
              </a:solidFill>
            </a:endParaRPr>
          </a:p>
        </p:txBody>
      </p:sp>
      <p:sp>
        <p:nvSpPr>
          <p:cNvPr id="6" name="Flecha: curvada hacia la derecha 5">
            <a:extLst>
              <a:ext uri="{FF2B5EF4-FFF2-40B4-BE49-F238E27FC236}">
                <a16:creationId xmlns:a16="http://schemas.microsoft.com/office/drawing/2014/main" id="{739509F5-7E2C-4EEC-B6D2-6CAA9F3F6B41}"/>
              </a:ext>
            </a:extLst>
          </p:cNvPr>
          <p:cNvSpPr/>
          <p:nvPr/>
        </p:nvSpPr>
        <p:spPr>
          <a:xfrm rot="9163517">
            <a:off x="9325828" y="1135855"/>
            <a:ext cx="769935" cy="1927195"/>
          </a:xfrm>
          <a:prstGeom prst="curvedRightArrow">
            <a:avLst>
              <a:gd name="adj1" fmla="val 22694"/>
              <a:gd name="adj2" fmla="val 60390"/>
              <a:gd name="adj3" fmla="val 6338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920">
              <a:solidFill>
                <a:schemeClr val="tx1"/>
              </a:solidFill>
            </a:endParaRPr>
          </a:p>
        </p:txBody>
      </p:sp>
      <p:sp>
        <p:nvSpPr>
          <p:cNvPr id="8" name="Marcador de texto 2">
            <a:extLst>
              <a:ext uri="{FF2B5EF4-FFF2-40B4-BE49-F238E27FC236}">
                <a16:creationId xmlns:a16="http://schemas.microsoft.com/office/drawing/2014/main" id="{E90CD051-8417-4121-AEA0-E3B3FBE512E9}"/>
              </a:ext>
            </a:extLst>
          </p:cNvPr>
          <p:cNvSpPr txBox="1">
            <a:spLocks/>
          </p:cNvSpPr>
          <p:nvPr/>
        </p:nvSpPr>
        <p:spPr>
          <a:xfrm>
            <a:off x="1440138" y="3160780"/>
            <a:ext cx="2600960" cy="590931"/>
          </a:xfrm>
          <a:prstGeom prst="rect">
            <a:avLst/>
          </a:prstGeom>
          <a:solidFill>
            <a:srgbClr val="00B0F0"/>
          </a:solidFill>
        </p:spPr>
        <p:txBody>
          <a:bodyPr wrap="square" lIns="0" tIns="0" rIns="0" bIns="0">
            <a:spAutoFit/>
          </a:bodyPr>
          <a:lstStyle>
            <a:lvl1pPr marL="0">
              <a:defRPr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CO" sz="3840" b="1" kern="0" dirty="0"/>
              <a:t>ALUMNO</a:t>
            </a:r>
          </a:p>
        </p:txBody>
      </p:sp>
      <p:sp>
        <p:nvSpPr>
          <p:cNvPr id="9" name="Marcador de texto 2">
            <a:extLst>
              <a:ext uri="{FF2B5EF4-FFF2-40B4-BE49-F238E27FC236}">
                <a16:creationId xmlns:a16="http://schemas.microsoft.com/office/drawing/2014/main" id="{B28905E3-FD33-467E-A5BB-191F19E70BFC}"/>
              </a:ext>
            </a:extLst>
          </p:cNvPr>
          <p:cNvSpPr txBox="1">
            <a:spLocks/>
          </p:cNvSpPr>
          <p:nvPr/>
        </p:nvSpPr>
        <p:spPr>
          <a:xfrm>
            <a:off x="7802881" y="3132331"/>
            <a:ext cx="2948982" cy="590931"/>
          </a:xfrm>
          <a:prstGeom prst="rect">
            <a:avLst/>
          </a:prstGeom>
          <a:solidFill>
            <a:schemeClr val="accent6"/>
          </a:solidFill>
        </p:spPr>
        <p:txBody>
          <a:bodyPr wrap="square" lIns="0" tIns="0" rIns="0" bIns="0">
            <a:spAutoFit/>
          </a:bodyPr>
          <a:lstStyle>
            <a:lvl1pPr marL="0">
              <a:defRPr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CO" sz="3840" b="1" kern="0" dirty="0"/>
              <a:t>ESTUDIANTE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006166F2-A0CF-45A5-A719-689F4D6E47A7}"/>
              </a:ext>
            </a:extLst>
          </p:cNvPr>
          <p:cNvSpPr txBox="1"/>
          <p:nvPr/>
        </p:nvSpPr>
        <p:spPr>
          <a:xfrm>
            <a:off x="1772457" y="3783046"/>
            <a:ext cx="260096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560" b="1" dirty="0"/>
              <a:t>Se alimenta</a:t>
            </a:r>
          </a:p>
          <a:p>
            <a:r>
              <a:rPr lang="es-CO" sz="2560" b="1" dirty="0"/>
              <a:t>Bien recibe</a:t>
            </a:r>
          </a:p>
          <a:p>
            <a:r>
              <a:rPr lang="es-CO" sz="2560" b="1" dirty="0"/>
              <a:t>Anticipa</a:t>
            </a:r>
          </a:p>
          <a:p>
            <a:r>
              <a:rPr lang="es-CO" sz="2560" b="1" dirty="0"/>
              <a:t>Pregunta</a:t>
            </a:r>
          </a:p>
          <a:p>
            <a:r>
              <a:rPr lang="es-CO" sz="2560" b="1" dirty="0"/>
              <a:t>Decide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E72736D0-C01B-411F-B3C9-E3BC224F9713}"/>
              </a:ext>
            </a:extLst>
          </p:cNvPr>
          <p:cNvSpPr txBox="1"/>
          <p:nvPr/>
        </p:nvSpPr>
        <p:spPr>
          <a:xfrm>
            <a:off x="7818586" y="3783046"/>
            <a:ext cx="260096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560" b="1" dirty="0"/>
              <a:t>Se aproxima</a:t>
            </a:r>
          </a:p>
          <a:p>
            <a:r>
              <a:rPr lang="es-CO" sz="2560" b="1" dirty="0"/>
              <a:t>Se inquieta</a:t>
            </a:r>
          </a:p>
          <a:p>
            <a:r>
              <a:rPr lang="es-CO" sz="2560" b="1" dirty="0"/>
              <a:t>Cuestiona</a:t>
            </a:r>
          </a:p>
          <a:p>
            <a:r>
              <a:rPr lang="es-CO" sz="2560" b="1" dirty="0"/>
              <a:t>Pregunta </a:t>
            </a:r>
          </a:p>
          <a:p>
            <a:r>
              <a:rPr lang="es-CO" sz="2560" b="1" dirty="0"/>
              <a:t>Soluciona</a:t>
            </a:r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993BB8D4-1F35-47B2-AD27-A9DBF8B114DF}"/>
              </a:ext>
            </a:extLst>
          </p:cNvPr>
          <p:cNvSpPr/>
          <p:nvPr/>
        </p:nvSpPr>
        <p:spPr>
          <a:xfrm>
            <a:off x="162561" y="96520"/>
            <a:ext cx="2490561" cy="170688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920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BE0E4399-46F1-4D32-A655-06D1228ADBA5}"/>
              </a:ext>
            </a:extLst>
          </p:cNvPr>
          <p:cNvSpPr/>
          <p:nvPr/>
        </p:nvSpPr>
        <p:spPr>
          <a:xfrm>
            <a:off x="9701440" y="5109964"/>
            <a:ext cx="2490561" cy="170688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92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F318534-E7F8-4EFC-A8A2-84F38D29218B}"/>
              </a:ext>
            </a:extLst>
          </p:cNvPr>
          <p:cNvSpPr txBox="1"/>
          <p:nvPr/>
        </p:nvSpPr>
        <p:spPr>
          <a:xfrm>
            <a:off x="3842101" y="2331356"/>
            <a:ext cx="2032000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560" b="1" dirty="0"/>
              <a:t>Descubre</a:t>
            </a:r>
            <a:endParaRPr lang="es-CO" sz="2560" b="1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7AAA679-A66F-4E59-B2AE-03D16C927A27}"/>
              </a:ext>
            </a:extLst>
          </p:cNvPr>
          <p:cNvSpPr txBox="1"/>
          <p:nvPr/>
        </p:nvSpPr>
        <p:spPr>
          <a:xfrm>
            <a:off x="6583680" y="2331356"/>
            <a:ext cx="2032000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560" b="1" dirty="0"/>
              <a:t>Construye</a:t>
            </a:r>
            <a:endParaRPr lang="es-CO" sz="2560" b="1" dirty="0"/>
          </a:p>
        </p:txBody>
      </p:sp>
      <p:sp>
        <p:nvSpPr>
          <p:cNvPr id="4" name="Cerrar llave 3">
            <a:extLst>
              <a:ext uri="{FF2B5EF4-FFF2-40B4-BE49-F238E27FC236}">
                <a16:creationId xmlns:a16="http://schemas.microsoft.com/office/drawing/2014/main" id="{F1DBCA6E-BFC8-43A4-8C83-95B3D68B5DE4}"/>
              </a:ext>
            </a:extLst>
          </p:cNvPr>
          <p:cNvSpPr/>
          <p:nvPr/>
        </p:nvSpPr>
        <p:spPr>
          <a:xfrm rot="16200000">
            <a:off x="5966933" y="346666"/>
            <a:ext cx="501977" cy="3169922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920"/>
          </a:p>
        </p:txBody>
      </p:sp>
    </p:spTree>
    <p:extLst>
      <p:ext uri="{BB962C8B-B14F-4D97-AF65-F5344CB8AC3E}">
        <p14:creationId xmlns:p14="http://schemas.microsoft.com/office/powerpoint/2010/main" val="4097121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8" grpId="0" animBg="1"/>
      <p:bldP spid="9" grpId="0" animBg="1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1A84C9-E538-461E-B738-8ECE6235A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1869" y="584200"/>
            <a:ext cx="6647010" cy="787908"/>
          </a:xfr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s-CO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DOCENTE</a:t>
            </a:r>
          </a:p>
        </p:txBody>
      </p:sp>
      <p:sp>
        <p:nvSpPr>
          <p:cNvPr id="8" name="Marcador de texto 2">
            <a:extLst>
              <a:ext uri="{FF2B5EF4-FFF2-40B4-BE49-F238E27FC236}">
                <a16:creationId xmlns:a16="http://schemas.microsoft.com/office/drawing/2014/main" id="{E90CD051-8417-4121-AEA0-E3B3FBE512E9}"/>
              </a:ext>
            </a:extLst>
          </p:cNvPr>
          <p:cNvSpPr txBox="1">
            <a:spLocks/>
          </p:cNvSpPr>
          <p:nvPr/>
        </p:nvSpPr>
        <p:spPr>
          <a:xfrm>
            <a:off x="1953761" y="3110717"/>
            <a:ext cx="2600960" cy="430887"/>
          </a:xfrm>
          <a:prstGeom prst="rect">
            <a:avLst/>
          </a:prstGeom>
          <a:solidFill>
            <a:srgbClr val="00B0F0"/>
          </a:solidFill>
        </p:spPr>
        <p:txBody>
          <a:bodyPr wrap="square" lIns="0" tIns="0" rIns="0" bIns="0">
            <a:spAutoFit/>
          </a:bodyPr>
          <a:lstStyle>
            <a:lvl1pPr marL="0">
              <a:defRPr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CO" sz="2800" b="1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SHOW</a:t>
            </a:r>
          </a:p>
        </p:txBody>
      </p:sp>
      <p:sp>
        <p:nvSpPr>
          <p:cNvPr id="9" name="Marcador de texto 2">
            <a:extLst>
              <a:ext uri="{FF2B5EF4-FFF2-40B4-BE49-F238E27FC236}">
                <a16:creationId xmlns:a16="http://schemas.microsoft.com/office/drawing/2014/main" id="{B28905E3-FD33-467E-A5BB-191F19E70BFC}"/>
              </a:ext>
            </a:extLst>
          </p:cNvPr>
          <p:cNvSpPr txBox="1">
            <a:spLocks/>
          </p:cNvSpPr>
          <p:nvPr/>
        </p:nvSpPr>
        <p:spPr>
          <a:xfrm>
            <a:off x="7289257" y="3133535"/>
            <a:ext cx="2948982" cy="430887"/>
          </a:xfrm>
          <a:prstGeom prst="rect">
            <a:avLst/>
          </a:prstGeom>
          <a:solidFill>
            <a:schemeClr val="accent6"/>
          </a:solidFill>
        </p:spPr>
        <p:txBody>
          <a:bodyPr wrap="square" lIns="0" tIns="0" rIns="0" bIns="0">
            <a:spAutoFit/>
          </a:bodyPr>
          <a:lstStyle>
            <a:lvl1pPr marL="0">
              <a:defRPr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CO" sz="2800" b="1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TEACH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006166F2-A0CF-45A5-A719-689F4D6E47A7}"/>
              </a:ext>
            </a:extLst>
          </p:cNvPr>
          <p:cNvSpPr txBox="1"/>
          <p:nvPr/>
        </p:nvSpPr>
        <p:spPr>
          <a:xfrm>
            <a:off x="1953761" y="3783046"/>
            <a:ext cx="302306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Muestra</a:t>
            </a:r>
          </a:p>
          <a:p>
            <a:r>
              <a:rPr lang="es-CO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Vende</a:t>
            </a:r>
          </a:p>
          <a:p>
            <a:r>
              <a:rPr lang="es-CO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Reclama atención</a:t>
            </a:r>
          </a:p>
          <a:p>
            <a:r>
              <a:rPr lang="es-CO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Castigo Recompensa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E72736D0-C01B-411F-B3C9-E3BC224F9713}"/>
              </a:ext>
            </a:extLst>
          </p:cNvPr>
          <p:cNvSpPr txBox="1"/>
          <p:nvPr/>
        </p:nvSpPr>
        <p:spPr>
          <a:xfrm>
            <a:off x="7289257" y="3811107"/>
            <a:ext cx="26009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Construye</a:t>
            </a:r>
          </a:p>
          <a:p>
            <a:r>
              <a:rPr lang="es-CO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Motiva</a:t>
            </a:r>
          </a:p>
          <a:p>
            <a:r>
              <a:rPr lang="es-CO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Permite</a:t>
            </a:r>
          </a:p>
          <a:p>
            <a:r>
              <a:rPr lang="es-CO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Cualifica</a:t>
            </a:r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993BB8D4-1F35-47B2-AD27-A9DBF8B114DF}"/>
              </a:ext>
            </a:extLst>
          </p:cNvPr>
          <p:cNvSpPr/>
          <p:nvPr/>
        </p:nvSpPr>
        <p:spPr>
          <a:xfrm>
            <a:off x="9701440" y="5149427"/>
            <a:ext cx="2490561" cy="170688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920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BE0E4399-46F1-4D32-A655-06D1228ADBA5}"/>
              </a:ext>
            </a:extLst>
          </p:cNvPr>
          <p:cNvSpPr/>
          <p:nvPr/>
        </p:nvSpPr>
        <p:spPr>
          <a:xfrm>
            <a:off x="1" y="17257"/>
            <a:ext cx="2490561" cy="170688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920"/>
          </a:p>
        </p:txBody>
      </p:sp>
      <p:sp>
        <p:nvSpPr>
          <p:cNvPr id="3" name="Flecha: hacia abajo 2">
            <a:extLst>
              <a:ext uri="{FF2B5EF4-FFF2-40B4-BE49-F238E27FC236}">
                <a16:creationId xmlns:a16="http://schemas.microsoft.com/office/drawing/2014/main" id="{D570AC00-96DC-4E05-BBCC-8A8AC2E965E5}"/>
              </a:ext>
            </a:extLst>
          </p:cNvPr>
          <p:cNvSpPr/>
          <p:nvPr/>
        </p:nvSpPr>
        <p:spPr>
          <a:xfrm rot="1558122">
            <a:off x="3350717" y="1335687"/>
            <a:ext cx="684308" cy="17923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28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Flecha: hacia abajo 15">
            <a:extLst>
              <a:ext uri="{FF2B5EF4-FFF2-40B4-BE49-F238E27FC236}">
                <a16:creationId xmlns:a16="http://schemas.microsoft.com/office/drawing/2014/main" id="{5AE09D14-D86B-4281-855C-9EC723A52382}"/>
              </a:ext>
            </a:extLst>
          </p:cNvPr>
          <p:cNvSpPr/>
          <p:nvPr/>
        </p:nvSpPr>
        <p:spPr>
          <a:xfrm rot="19719723">
            <a:off x="8146832" y="1345745"/>
            <a:ext cx="684308" cy="1810406"/>
          </a:xfrm>
          <a:prstGeom prst="downArrow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28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641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12" grpId="0"/>
      <p:bldP spid="13" grpId="0"/>
      <p:bldP spid="3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3FDE2F-47BE-4EE5-868A-1A5893EED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1682" y="380479"/>
            <a:ext cx="5368636" cy="1064186"/>
          </a:xfrm>
          <a:ln w="3810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s-CO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Métodos de Estudio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C735ED-D8AB-4B5A-BF60-5E166CA4D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1121" y="2529883"/>
            <a:ext cx="1865168" cy="461665"/>
          </a:xfrm>
          <a:ln w="3810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CO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Repetición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7626892-A756-484D-BEBB-1771EFFD85AC}"/>
              </a:ext>
            </a:extLst>
          </p:cNvPr>
          <p:cNvSpPr txBox="1"/>
          <p:nvPr/>
        </p:nvSpPr>
        <p:spPr>
          <a:xfrm>
            <a:off x="720442" y="1745053"/>
            <a:ext cx="10875811" cy="461665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CO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Identificar la forma como aprendo: viendo, escuchando, haciendo, enseñando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806BB08-BE19-40E6-BA39-8E5BD7A9929C}"/>
              </a:ext>
            </a:extLst>
          </p:cNvPr>
          <p:cNvSpPr txBox="1"/>
          <p:nvPr/>
        </p:nvSpPr>
        <p:spPr>
          <a:xfrm>
            <a:off x="971549" y="2547589"/>
            <a:ext cx="1870364" cy="461665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Imaginación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5B99B0-F374-4065-8AB5-973ABFDFD230}"/>
              </a:ext>
            </a:extLst>
          </p:cNvPr>
          <p:cNvSpPr txBox="1"/>
          <p:nvPr/>
        </p:nvSpPr>
        <p:spPr>
          <a:xfrm>
            <a:off x="9253100" y="2567632"/>
            <a:ext cx="1865168" cy="461665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Asociación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7D6BF53-FD67-4952-8A7A-71FA14FB7274}"/>
              </a:ext>
            </a:extLst>
          </p:cNvPr>
          <p:cNvSpPr txBox="1"/>
          <p:nvPr/>
        </p:nvSpPr>
        <p:spPr>
          <a:xfrm>
            <a:off x="6575712" y="2547589"/>
            <a:ext cx="1717965" cy="461665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kinestésico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5DF31A40-CDE2-4D13-8AEC-41FD429653E1}"/>
              </a:ext>
            </a:extLst>
          </p:cNvPr>
          <p:cNvSpPr/>
          <p:nvPr/>
        </p:nvSpPr>
        <p:spPr>
          <a:xfrm>
            <a:off x="6968839" y="4877599"/>
            <a:ext cx="4750376" cy="1023736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/>
              <a:t>Comparación y reconocimiento de términos y tareas, seguimiento de pasos, descubrimiento.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B0789D96-1D63-4286-B9F8-EA20D6F8F7B3}"/>
              </a:ext>
            </a:extLst>
          </p:cNvPr>
          <p:cNvSpPr/>
          <p:nvPr/>
        </p:nvSpPr>
        <p:spPr>
          <a:xfrm>
            <a:off x="824345" y="3662373"/>
            <a:ext cx="3318164" cy="1023736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/>
              <a:t>Actividades de creación en escritura, oralidad, pedagogía activas, mando directo.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961EB293-57A9-42F6-A984-DAFF98E66D79}"/>
              </a:ext>
            </a:extLst>
          </p:cNvPr>
          <p:cNvSpPr/>
          <p:nvPr/>
        </p:nvSpPr>
        <p:spPr>
          <a:xfrm>
            <a:off x="5949661" y="3662373"/>
            <a:ext cx="3685309" cy="1023736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/>
              <a:t>Modelos del hacer, aula inversa, ensayo error, estrategias de participación y uso de recursos.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5BA7A300-8008-4D40-9693-E43B6353BF06}"/>
              </a:ext>
            </a:extLst>
          </p:cNvPr>
          <p:cNvSpPr/>
          <p:nvPr/>
        </p:nvSpPr>
        <p:spPr>
          <a:xfrm>
            <a:off x="2322367" y="4947987"/>
            <a:ext cx="3773633" cy="1023736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/>
              <a:t>Establecimiento de terminología, ensayo error, instrucción y demostración sistémica.</a:t>
            </a:r>
          </a:p>
        </p:txBody>
      </p: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3F7A88B4-029D-43CF-90DD-484927A9DD29}"/>
              </a:ext>
            </a:extLst>
          </p:cNvPr>
          <p:cNvCxnSpPr>
            <a:cxnSpLocks/>
          </p:cNvCxnSpPr>
          <p:nvPr/>
        </p:nvCxnSpPr>
        <p:spPr>
          <a:xfrm>
            <a:off x="1913663" y="2991548"/>
            <a:ext cx="0" cy="72043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B2882D08-B4E0-40E2-801A-9DEBC8B251ED}"/>
              </a:ext>
            </a:extLst>
          </p:cNvPr>
          <p:cNvCxnSpPr>
            <a:cxnSpLocks/>
          </p:cNvCxnSpPr>
          <p:nvPr/>
        </p:nvCxnSpPr>
        <p:spPr>
          <a:xfrm>
            <a:off x="10392648" y="3067748"/>
            <a:ext cx="0" cy="180985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30C7F053-389E-4CBF-B2BD-471AC69AA5D4}"/>
              </a:ext>
            </a:extLst>
          </p:cNvPr>
          <p:cNvCxnSpPr>
            <a:cxnSpLocks/>
          </p:cNvCxnSpPr>
          <p:nvPr/>
        </p:nvCxnSpPr>
        <p:spPr>
          <a:xfrm>
            <a:off x="7780196" y="3009254"/>
            <a:ext cx="0" cy="72043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37252FE8-F993-4198-91D5-0CAEFFAE046C}"/>
              </a:ext>
            </a:extLst>
          </p:cNvPr>
          <p:cNvCxnSpPr>
            <a:cxnSpLocks/>
          </p:cNvCxnSpPr>
          <p:nvPr/>
        </p:nvCxnSpPr>
        <p:spPr>
          <a:xfrm>
            <a:off x="4847362" y="3009254"/>
            <a:ext cx="0" cy="193873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7953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6" grpId="0" animBg="1"/>
      <p:bldP spid="7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6560C7-BAE0-4C26-AFA1-A5DAE31F4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9427" y="278062"/>
            <a:ext cx="10273145" cy="881729"/>
          </a:xfrm>
        </p:spPr>
        <p:txBody>
          <a:bodyPr>
            <a:normAutofit/>
          </a:bodyPr>
          <a:lstStyle/>
          <a:p>
            <a:r>
              <a:rPr lang="es-CO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Bases del Aprendizaje Desde la Interacción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8FDEDAA-758C-4670-8D5B-78AD5DF92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1140" y="4168961"/>
            <a:ext cx="3206353" cy="957221"/>
          </a:xfrm>
          <a:ln w="38100">
            <a:solidFill>
              <a:schemeClr val="accent2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CO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Padre:</a:t>
            </a:r>
            <a:r>
              <a:rPr lang="es-CO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comportamientos, pensamientos y sentimientos copiados de figuras de autoridad.</a:t>
            </a:r>
          </a:p>
        </p:txBody>
      </p:sp>
      <p:pic>
        <p:nvPicPr>
          <p:cNvPr id="4" name="5 Imagen">
            <a:extLst>
              <a:ext uri="{FF2B5EF4-FFF2-40B4-BE49-F238E27FC236}">
                <a16:creationId xmlns:a16="http://schemas.microsoft.com/office/drawing/2014/main" id="{E04E8F6C-98B2-4740-9EF4-9388F13B5F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72"/>
          <a:stretch/>
        </p:blipFill>
        <p:spPr>
          <a:xfrm>
            <a:off x="1061604" y="1531097"/>
            <a:ext cx="2173887" cy="1475338"/>
          </a:xfrm>
          <a:prstGeom prst="rect">
            <a:avLst/>
          </a:prstGeom>
        </p:spPr>
      </p:pic>
      <p:pic>
        <p:nvPicPr>
          <p:cNvPr id="1026" name="Picture 2" descr="El Análisis Transaccional - Mente y Salud">
            <a:extLst>
              <a:ext uri="{FF2B5EF4-FFF2-40B4-BE49-F238E27FC236}">
                <a16:creationId xmlns:a16="http://schemas.microsoft.com/office/drawing/2014/main" id="{05F2EB42-2D23-4BA0-9CB3-D34737B84C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785" y="3044659"/>
            <a:ext cx="1945436" cy="1534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244FA6A9-6573-41D3-B9C3-E126634F41C7}"/>
              </a:ext>
            </a:extLst>
          </p:cNvPr>
          <p:cNvSpPr/>
          <p:nvPr/>
        </p:nvSpPr>
        <p:spPr>
          <a:xfrm>
            <a:off x="477984" y="3435338"/>
            <a:ext cx="3608049" cy="1144027"/>
          </a:xfrm>
          <a:prstGeom prst="rect">
            <a:avLst/>
          </a:prstGeom>
          <a:solidFill>
            <a:srgbClr val="FFFF00"/>
          </a:solidFill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Objeto Transicional</a:t>
            </a:r>
            <a:endParaRPr lang="es-CO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s-CO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Identifica el no – yo</a:t>
            </a:r>
          </a:p>
          <a:p>
            <a:r>
              <a:rPr lang="es-CO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Consuelo y seguridad con relación al apego materno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FD95CC1-FC49-4777-8566-4D1B814F2A9F}"/>
              </a:ext>
            </a:extLst>
          </p:cNvPr>
          <p:cNvSpPr/>
          <p:nvPr/>
        </p:nvSpPr>
        <p:spPr>
          <a:xfrm>
            <a:off x="477984" y="5342890"/>
            <a:ext cx="3601156" cy="881208"/>
          </a:xfrm>
          <a:prstGeom prst="rect">
            <a:avLst/>
          </a:prstGeom>
          <a:solidFill>
            <a:srgbClr val="FFFF00"/>
          </a:solidFill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Fenómeno de Transacción</a:t>
            </a:r>
            <a:r>
              <a:rPr lang="es-CO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r>
              <a:rPr lang="es-CO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Estado intermedio entre realidad interna y realidad externa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322EAEA2-A55B-411C-87DD-60A204C804BE}"/>
              </a:ext>
            </a:extLst>
          </p:cNvPr>
          <p:cNvSpPr/>
          <p:nvPr/>
        </p:nvSpPr>
        <p:spPr>
          <a:xfrm>
            <a:off x="9868824" y="4265801"/>
            <a:ext cx="1398570" cy="3135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CO" sz="1600" b="1" dirty="0"/>
              <a:t>Erik Berne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D211A39-23D1-4BBF-826B-A73625FA69B5}"/>
              </a:ext>
            </a:extLst>
          </p:cNvPr>
          <p:cNvSpPr/>
          <p:nvPr/>
        </p:nvSpPr>
        <p:spPr>
          <a:xfrm>
            <a:off x="2168291" y="2724226"/>
            <a:ext cx="1180927" cy="2674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600" b="1" dirty="0"/>
              <a:t>Winnicott</a:t>
            </a:r>
          </a:p>
        </p:txBody>
      </p:sp>
      <p:sp>
        <p:nvSpPr>
          <p:cNvPr id="10" name="Marcador de contenido 5">
            <a:extLst>
              <a:ext uri="{FF2B5EF4-FFF2-40B4-BE49-F238E27FC236}">
                <a16:creationId xmlns:a16="http://schemas.microsoft.com/office/drawing/2014/main" id="{96E67886-A68D-4909-9C04-F280E5CCCEF8}"/>
              </a:ext>
            </a:extLst>
          </p:cNvPr>
          <p:cNvSpPr txBox="1">
            <a:spLocks/>
          </p:cNvSpPr>
          <p:nvPr/>
        </p:nvSpPr>
        <p:spPr>
          <a:xfrm>
            <a:off x="5501140" y="2759013"/>
            <a:ext cx="3206353" cy="811542"/>
          </a:xfrm>
          <a:prstGeom prst="rect">
            <a:avLst/>
          </a:prstGeom>
          <a:ln w="38100">
            <a:solidFill>
              <a:schemeClr val="accent2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Adulto:</a:t>
            </a:r>
            <a:r>
              <a:rPr lang="es-CO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racional, lógico, objetivo, realidad, resolución de problemas.</a:t>
            </a:r>
          </a:p>
        </p:txBody>
      </p:sp>
      <p:sp>
        <p:nvSpPr>
          <p:cNvPr id="12" name="Marcador de contenido 5">
            <a:extLst>
              <a:ext uri="{FF2B5EF4-FFF2-40B4-BE49-F238E27FC236}">
                <a16:creationId xmlns:a16="http://schemas.microsoft.com/office/drawing/2014/main" id="{F6FA3835-57C1-4322-A20F-73CDF888C3B1}"/>
              </a:ext>
            </a:extLst>
          </p:cNvPr>
          <p:cNvSpPr txBox="1">
            <a:spLocks/>
          </p:cNvSpPr>
          <p:nvPr/>
        </p:nvSpPr>
        <p:spPr>
          <a:xfrm>
            <a:off x="5501140" y="5687296"/>
            <a:ext cx="3206353" cy="805578"/>
          </a:xfrm>
          <a:prstGeom prst="rect">
            <a:avLst/>
          </a:prstGeom>
          <a:ln w="38100">
            <a:solidFill>
              <a:schemeClr val="accent2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Niño</a:t>
            </a:r>
            <a:r>
              <a:rPr lang="es-CO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emociones, impulsos, creativo, espontáneo o creativo.</a:t>
            </a:r>
          </a:p>
        </p:txBody>
      </p:sp>
      <p:sp>
        <p:nvSpPr>
          <p:cNvPr id="5" name="Bocadillo: ovalado 4">
            <a:extLst>
              <a:ext uri="{FF2B5EF4-FFF2-40B4-BE49-F238E27FC236}">
                <a16:creationId xmlns:a16="http://schemas.microsoft.com/office/drawing/2014/main" id="{0551B956-E3DF-4E6A-B8D1-A79C5F4831C3}"/>
              </a:ext>
            </a:extLst>
          </p:cNvPr>
          <p:cNvSpPr/>
          <p:nvPr/>
        </p:nvSpPr>
        <p:spPr>
          <a:xfrm>
            <a:off x="7938656" y="1316182"/>
            <a:ext cx="3463636" cy="1061606"/>
          </a:xfrm>
          <a:prstGeom prst="wedgeEllipseCallout">
            <a:avLst>
              <a:gd name="adj1" fmla="val 21003"/>
              <a:gd name="adj2" fmla="val 83458"/>
            </a:avLst>
          </a:prstGeom>
          <a:ln w="381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 buen docente aprovecha la búsqueda y construcción de autonomía.</a:t>
            </a:r>
          </a:p>
        </p:txBody>
      </p:sp>
      <p:sp>
        <p:nvSpPr>
          <p:cNvPr id="13" name="Cerrar llave 12">
            <a:extLst>
              <a:ext uri="{FF2B5EF4-FFF2-40B4-BE49-F238E27FC236}">
                <a16:creationId xmlns:a16="http://schemas.microsoft.com/office/drawing/2014/main" id="{510604FA-7826-429F-9F68-0F0AEF0D58AA}"/>
              </a:ext>
            </a:extLst>
          </p:cNvPr>
          <p:cNvSpPr/>
          <p:nvPr/>
        </p:nvSpPr>
        <p:spPr>
          <a:xfrm>
            <a:off x="9074728" y="3614705"/>
            <a:ext cx="585800" cy="2030195"/>
          </a:xfrm>
          <a:prstGeom prst="rightBrac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600"/>
          </a:p>
        </p:txBody>
      </p:sp>
      <p:sp>
        <p:nvSpPr>
          <p:cNvPr id="15" name="Bocadillo: ovalado 14">
            <a:extLst>
              <a:ext uri="{FF2B5EF4-FFF2-40B4-BE49-F238E27FC236}">
                <a16:creationId xmlns:a16="http://schemas.microsoft.com/office/drawing/2014/main" id="{1DCD7C36-031D-454C-9DE2-8E56DCB20732}"/>
              </a:ext>
            </a:extLst>
          </p:cNvPr>
          <p:cNvSpPr/>
          <p:nvPr/>
        </p:nvSpPr>
        <p:spPr>
          <a:xfrm>
            <a:off x="4017823" y="1276784"/>
            <a:ext cx="2498588" cy="1061606"/>
          </a:xfrm>
          <a:prstGeom prst="wedgeEllipseCallout">
            <a:avLst>
              <a:gd name="adj1" fmla="val -73027"/>
              <a:gd name="adj2" fmla="val 55176"/>
            </a:avLst>
          </a:prstGeom>
          <a:ln w="381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 buen docente sabe como llegar al alma del alumno.</a:t>
            </a:r>
          </a:p>
        </p:txBody>
      </p:sp>
    </p:spTree>
    <p:extLst>
      <p:ext uri="{BB962C8B-B14F-4D97-AF65-F5344CB8AC3E}">
        <p14:creationId xmlns:p14="http://schemas.microsoft.com/office/powerpoint/2010/main" val="2639755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3" grpId="0" animBg="1"/>
      <p:bldP spid="7" grpId="0" animBg="1"/>
      <p:bldP spid="8" grpId="0" animBg="1"/>
      <p:bldP spid="9" grpId="0" animBg="1"/>
      <p:bldP spid="10" grpId="0" animBg="1"/>
      <p:bldP spid="12" grpId="0" animBg="1"/>
      <p:bldP spid="5" grpId="0" animBg="1"/>
      <p:bldP spid="13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399E3CC-6E1F-4E7E-A514-292628387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1" y="1008993"/>
            <a:ext cx="9231410" cy="354204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5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¡Por una </a:t>
            </a:r>
            <a:r>
              <a:rPr lang="en-US" sz="55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docencia</a:t>
            </a:r>
            <a:r>
              <a:rPr lang="en-US" sz="55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5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orientada</a:t>
            </a:r>
            <a:r>
              <a:rPr lang="en-US" sz="55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a </a:t>
            </a:r>
            <a:r>
              <a:rPr lang="en-US" sz="55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descubrir</a:t>
            </a:r>
            <a:r>
              <a:rPr lang="en-US" sz="55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la forma de </a:t>
            </a:r>
            <a:r>
              <a:rPr lang="en-US" sz="55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aprender</a:t>
            </a:r>
            <a:r>
              <a:rPr lang="en-US" sz="55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de </a:t>
            </a:r>
            <a:r>
              <a:rPr lang="en-US" sz="55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cada</a:t>
            </a:r>
            <a:r>
              <a:rPr lang="en-US" sz="55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uno, </a:t>
            </a:r>
            <a:r>
              <a:rPr lang="en-US" sz="55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apoyada</a:t>
            </a:r>
            <a:r>
              <a:rPr lang="en-US" sz="55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5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desde</a:t>
            </a:r>
            <a:r>
              <a:rPr lang="en-US" sz="55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las </a:t>
            </a:r>
            <a:r>
              <a:rPr lang="en-US" sz="55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ciencias</a:t>
            </a:r>
            <a:r>
              <a:rPr lang="en-US" sz="55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0354366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13604</TotalTime>
  <Words>367</Words>
  <Application>Microsoft Macintosh PowerPoint</Application>
  <PresentationFormat>Panorámica</PresentationFormat>
  <Paragraphs>84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Tahoma</vt:lpstr>
      <vt:lpstr>Times New Roman</vt:lpstr>
      <vt:lpstr>Trebuchet MS</vt:lpstr>
      <vt:lpstr>Wingdings</vt:lpstr>
      <vt:lpstr>Tema de Office</vt:lpstr>
      <vt:lpstr>Los aprendizajes que determinan el desempeño humano</vt:lpstr>
      <vt:lpstr>Presentación de PowerPoint</vt:lpstr>
      <vt:lpstr>Aprendizaje</vt:lpstr>
      <vt:lpstr>Presentación de PowerPoint</vt:lpstr>
      <vt:lpstr>CONOCIMIENTO</vt:lpstr>
      <vt:lpstr>DOCENTE</vt:lpstr>
      <vt:lpstr>Métodos de Estudio</vt:lpstr>
      <vt:lpstr>Bases del Aprendizaje Desde la Interacción</vt:lpstr>
      <vt:lpstr>¡Por una docencia orientada a descubrir la forma de aprender de cada uno, apoyada desde las ciencias!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aprendizajes que determinan el desempeño humano</dc:title>
  <dc:creator>gery tamayo</dc:creator>
  <cp:lastModifiedBy>ji 38941</cp:lastModifiedBy>
  <cp:revision>9</cp:revision>
  <dcterms:created xsi:type="dcterms:W3CDTF">2026-05-16T02:03:39Z</dcterms:created>
  <dcterms:modified xsi:type="dcterms:W3CDTF">2026-05-29T13:47:44Z</dcterms:modified>
</cp:coreProperties>
</file>