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68" r:id="rId3"/>
    <p:sldId id="269" r:id="rId4"/>
    <p:sldId id="266" r:id="rId5"/>
    <p:sldId id="257" r:id="rId6"/>
    <p:sldId id="264" r:id="rId7"/>
    <p:sldId id="259" r:id="rId8"/>
    <p:sldId id="260" r:id="rId9"/>
    <p:sldId id="261" r:id="rId10"/>
    <p:sldId id="262" r:id="rId11"/>
    <p:sldId id="263" r:id="rId12"/>
    <p:sldId id="265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B0793-6A01-41B6-9849-DC98DCF8E46E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63498CBF-4028-43CC-AAAB-22284B28F4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284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B0793-6A01-41B6-9849-DC98DCF8E46E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98CBF-4028-43CC-AAAB-22284B28F4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875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B0793-6A01-41B6-9849-DC98DCF8E46E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98CBF-4028-43CC-AAAB-22284B28F4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533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B0793-6A01-41B6-9849-DC98DCF8E46E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98CBF-4028-43CC-AAAB-22284B28F4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727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4CCB0793-6A01-41B6-9849-DC98DCF8E46E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63498CBF-4028-43CC-AAAB-22284B28F4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763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B0793-6A01-41B6-9849-DC98DCF8E46E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98CBF-4028-43CC-AAAB-22284B28F4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195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B0793-6A01-41B6-9849-DC98DCF8E46E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98CBF-4028-43CC-AAAB-22284B28F4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707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B0793-6A01-41B6-9849-DC98DCF8E46E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98CBF-4028-43CC-AAAB-22284B28F4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11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B0793-6A01-41B6-9849-DC98DCF8E46E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98CBF-4028-43CC-AAAB-22284B28F4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331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B0793-6A01-41B6-9849-DC98DCF8E46E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98CBF-4028-43CC-AAAB-22284B28F4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471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B0793-6A01-41B6-9849-DC98DCF8E46E}" type="datetimeFigureOut">
              <a:rPr lang="en-US" smtClean="0"/>
              <a:t>6/4/2026</a:t>
            </a:fld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98CBF-4028-43CC-AAAB-22284B28F4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177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4CCB0793-6A01-41B6-9849-DC98DCF8E46E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63498CBF-4028-43CC-AAAB-22284B28F4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753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/>
              <a:t>EL SIEE, DECRETO 1290 DE 2009</a:t>
            </a:r>
            <a:endParaRPr lang="en-U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/>
              <a:t>EL SIEE DEL IEHAJ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46826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>
                <a:solidFill>
                  <a:schemeClr val="tx1"/>
                </a:solidFill>
              </a:rPr>
              <a:t>EL SIEE DEL HAJ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es-MX" sz="2200" b="1" dirty="0">
                <a:solidFill>
                  <a:srgbClr val="00B0F0"/>
                </a:solidFill>
              </a:rPr>
              <a:t>2. CRITERIOS DE EVALUACIÓN Y PROMOCIÓN.</a:t>
            </a:r>
          </a:p>
          <a:p>
            <a:r>
              <a:rPr lang="es-MX" dirty="0"/>
              <a:t>La evaluación </a:t>
            </a:r>
            <a:r>
              <a:rPr lang="es-MX" b="1" dirty="0">
                <a:solidFill>
                  <a:srgbClr val="00B0F0"/>
                </a:solidFill>
              </a:rPr>
              <a:t>se pondera en una escala que determina el nivel de desempeño </a:t>
            </a:r>
            <a:r>
              <a:rPr lang="es-MX" dirty="0"/>
              <a:t>del estudiante. La escala tiene cuatro valoraciones: bajo, básico, alto y superior.</a:t>
            </a:r>
          </a:p>
          <a:p>
            <a:r>
              <a:rPr lang="es-MX" b="1" dirty="0">
                <a:solidFill>
                  <a:srgbClr val="00B0F0"/>
                </a:solidFill>
              </a:rPr>
              <a:t>Los niveles de la escala de ponderación contemplan que el nivel inmediatamente superior contiene el anterior</a:t>
            </a:r>
            <a:r>
              <a:rPr lang="es-MX" dirty="0"/>
              <a:t>, lo que representa que entre más alto es el nivel alcanzando mayor es el nivel de competencia desarrollado por el estudiante, y viceversa.</a:t>
            </a:r>
          </a:p>
          <a:p>
            <a:r>
              <a:rPr lang="es-MX" b="1" dirty="0">
                <a:solidFill>
                  <a:srgbClr val="00B0F0"/>
                </a:solidFill>
              </a:rPr>
              <a:t>La promoción de estudiantes es un proceso de reconocimiento a los desempeños alcanzados </a:t>
            </a:r>
            <a:r>
              <a:rPr lang="es-MX" dirty="0"/>
              <a:t>por los estudiantes en el desarrollo de las competencias básicas de calidad en los diferentes grados, ciclos y niveles realizados.</a:t>
            </a:r>
          </a:p>
          <a:p>
            <a:r>
              <a:rPr lang="es-MX" dirty="0"/>
              <a:t>La promoción </a:t>
            </a:r>
            <a:r>
              <a:rPr lang="es-MX" b="1" dirty="0">
                <a:solidFill>
                  <a:srgbClr val="00B0F0"/>
                </a:solidFill>
              </a:rPr>
              <a:t>se realiza por grados, ciclos (primaria, secundaria) y niveles educativos</a:t>
            </a:r>
            <a:r>
              <a:rPr lang="es-MX" dirty="0"/>
              <a:t>: (preescolar-Transición), Básica y Media.</a:t>
            </a:r>
          </a:p>
          <a:p>
            <a:r>
              <a:rPr lang="es-MX" dirty="0"/>
              <a:t>Son promocionados </a:t>
            </a:r>
            <a:r>
              <a:rPr lang="es-MX" b="1" dirty="0">
                <a:solidFill>
                  <a:srgbClr val="00B0F0"/>
                </a:solidFill>
              </a:rPr>
              <a:t>los estudiantes que desarrollan las competencias básicas de calidad </a:t>
            </a:r>
            <a:r>
              <a:rPr lang="es-MX" dirty="0"/>
              <a:t>en cada uno de los grados, ciclos o niveles cursados.</a:t>
            </a:r>
          </a:p>
        </p:txBody>
      </p:sp>
    </p:spTree>
    <p:extLst>
      <p:ext uri="{BB962C8B-B14F-4D97-AF65-F5344CB8AC3E}">
        <p14:creationId xmlns:p14="http://schemas.microsoft.com/office/powerpoint/2010/main" val="214077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69848" y="440387"/>
            <a:ext cx="10058400" cy="1609344"/>
          </a:xfrm>
        </p:spPr>
        <p:txBody>
          <a:bodyPr/>
          <a:lstStyle/>
          <a:p>
            <a:r>
              <a:rPr lang="es-MX" b="1" dirty="0">
                <a:solidFill>
                  <a:schemeClr val="tx1"/>
                </a:solidFill>
              </a:rPr>
              <a:t>EL SIEE DEL HAJ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s-MX" sz="2200" b="1" dirty="0">
                <a:solidFill>
                  <a:srgbClr val="00B0F0"/>
                </a:solidFill>
              </a:rPr>
              <a:t>2. CRITERIOS DE EVALUACIÓN Y PROMOCIÓN.</a:t>
            </a:r>
          </a:p>
          <a:p>
            <a:pPr lvl="0"/>
            <a:r>
              <a:rPr lang="es-CO" dirty="0"/>
              <a:t>La promoción del estudiante se realiza si alcanza la valoración, en la escala de ponderación, de </a:t>
            </a:r>
            <a:r>
              <a:rPr lang="es-CO" b="1" dirty="0">
                <a:solidFill>
                  <a:srgbClr val="00B0F0"/>
                </a:solidFill>
              </a:rPr>
              <a:t>básico, alto o superior</a:t>
            </a:r>
            <a:r>
              <a:rPr lang="es-CO" dirty="0"/>
              <a:t>.</a:t>
            </a:r>
            <a:endParaRPr lang="en-US" dirty="0"/>
          </a:p>
          <a:p>
            <a:pPr lvl="0"/>
            <a:r>
              <a:rPr lang="es-CO" dirty="0"/>
              <a:t>La promoción no se realiza si el estudiante se valora en el </a:t>
            </a:r>
            <a:r>
              <a:rPr lang="es-CO" b="1" dirty="0">
                <a:solidFill>
                  <a:srgbClr val="00B0F0"/>
                </a:solidFill>
              </a:rPr>
              <a:t>nivel bajo </a:t>
            </a:r>
            <a:r>
              <a:rPr lang="es-CO" dirty="0"/>
              <a:t>en la apropiación de los aprendizajes y desarrollo de las competencias de </a:t>
            </a:r>
            <a:r>
              <a:rPr lang="es-CO" b="1" dirty="0">
                <a:solidFill>
                  <a:srgbClr val="00B0F0"/>
                </a:solidFill>
              </a:rPr>
              <a:t>tres áreas de formación o de conocimiento</a:t>
            </a:r>
            <a:r>
              <a:rPr lang="es-CO" dirty="0"/>
              <a:t>.</a:t>
            </a:r>
            <a:endParaRPr lang="en-US" dirty="0"/>
          </a:p>
          <a:p>
            <a:r>
              <a:rPr lang="es-CO" u="sng" dirty="0"/>
              <a:t>El estudiante no promocionado tiene la posibilidad de </a:t>
            </a:r>
            <a:r>
              <a:rPr lang="es-CO" u="sng" dirty="0">
                <a:solidFill>
                  <a:srgbClr val="00B0F0"/>
                </a:solidFill>
              </a:rPr>
              <a:t>demostrar, en cualquier momento del siguiente año escolar</a:t>
            </a:r>
            <a:r>
              <a:rPr lang="es-CO" u="sng" dirty="0"/>
              <a:t>, que ha logrado alcanzar el desarrollo de las competencias básicas de calidad exigidas por el grado, ciclo o nivel cursado, y ser promocionado al grado, ciclo o nivel que corresponda</a:t>
            </a:r>
            <a:r>
              <a:rPr lang="es-CO" dirty="0"/>
              <a:t>.</a:t>
            </a:r>
            <a:endParaRPr lang="es-MX" sz="22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209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FUNDAMENTACIÓN DE CRITERIOS DE EVALUACIÓN</a:t>
            </a:r>
            <a:endParaRPr lang="en-US" dirty="0"/>
          </a:p>
        </p:txBody>
      </p:sp>
      <p:pic>
        <p:nvPicPr>
          <p:cNvPr id="7" name="Marcador de contenido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1825624"/>
            <a:ext cx="4869426" cy="4368699"/>
          </a:xfrm>
          <a:prstGeom prst="rect">
            <a:avLst/>
          </a:prstGeom>
        </p:spPr>
      </p:pic>
      <p:pic>
        <p:nvPicPr>
          <p:cNvPr id="8" name="Marcador de contenido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769510" y="1869881"/>
            <a:ext cx="3746090" cy="4346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29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/>
          <p:cNvSpPr>
            <a:spLocks noGrp="1"/>
          </p:cNvSpPr>
          <p:nvPr>
            <p:ph type="title"/>
          </p:nvPr>
        </p:nvSpPr>
        <p:spPr>
          <a:xfrm>
            <a:off x="1069848" y="440387"/>
            <a:ext cx="10058400" cy="1609344"/>
          </a:xfrm>
        </p:spPr>
        <p:txBody>
          <a:bodyPr/>
          <a:lstStyle/>
          <a:p>
            <a:r>
              <a:rPr lang="es-MX" dirty="0"/>
              <a:t>LA CONSTRUCCIÓN DE CRITERIOS DE EVALUACIÓN DE APRENDIZAJES</a:t>
            </a:r>
            <a:endParaRPr lang="en-US" dirty="0"/>
          </a:p>
        </p:txBody>
      </p:sp>
      <p:sp>
        <p:nvSpPr>
          <p:cNvPr id="8" name="Marcador de contenido 7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endParaRPr lang="es-MX" b="1" dirty="0">
              <a:solidFill>
                <a:srgbClr val="00B0F0"/>
              </a:solidFill>
            </a:endParaRPr>
          </a:p>
          <a:p>
            <a:endParaRPr lang="es-MX" b="1" dirty="0">
              <a:solidFill>
                <a:srgbClr val="00B0F0"/>
              </a:solidFill>
            </a:endParaRPr>
          </a:p>
          <a:p>
            <a:endParaRPr lang="es-MX" b="1" dirty="0">
              <a:solidFill>
                <a:srgbClr val="00B0F0"/>
              </a:solidFill>
            </a:endParaRPr>
          </a:p>
          <a:p>
            <a:r>
              <a:rPr lang="es-MX" b="1" dirty="0">
                <a:solidFill>
                  <a:srgbClr val="00B0F0"/>
                </a:solidFill>
              </a:rPr>
              <a:t>Construcción de criterios de evaluación del aprendizaje </a:t>
            </a:r>
            <a:r>
              <a:rPr lang="es-MX" dirty="0"/>
              <a:t>desde un enfoque de educación por competencias</a:t>
            </a:r>
            <a:endParaRPr lang="en-US" dirty="0"/>
          </a:p>
        </p:txBody>
      </p:sp>
      <p:sp>
        <p:nvSpPr>
          <p:cNvPr id="9" name="Marcador de contenido 8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s-MX" b="1" dirty="0">
                <a:solidFill>
                  <a:srgbClr val="00B0F0"/>
                </a:solidFill>
              </a:rPr>
              <a:t>Pautas para la elaboración de criterios de evaluación </a:t>
            </a:r>
            <a:r>
              <a:rPr lang="es-MX" dirty="0"/>
              <a:t>desde un enfoque de educación por competencias </a:t>
            </a:r>
          </a:p>
          <a:p>
            <a:pPr marL="0" indent="0">
              <a:buNone/>
            </a:pPr>
            <a:r>
              <a:rPr lang="es-MX" dirty="0"/>
              <a:t>1. Selección de los aprendizajes </a:t>
            </a:r>
          </a:p>
          <a:p>
            <a:pPr marL="0" indent="0">
              <a:buNone/>
            </a:pPr>
            <a:r>
              <a:rPr lang="es-MX" dirty="0"/>
              <a:t>2. Los tipos de conocimientos/ grado desempeño </a:t>
            </a:r>
          </a:p>
          <a:p>
            <a:pPr marL="0" indent="0">
              <a:buNone/>
            </a:pPr>
            <a:r>
              <a:rPr lang="en-US" dirty="0"/>
              <a:t>3. Las acciones pedagógicas e instrumentos </a:t>
            </a:r>
          </a:p>
          <a:p>
            <a:pPr marL="0" indent="0">
              <a:buNone/>
            </a:pPr>
            <a:r>
              <a:rPr lang="es-MX" dirty="0"/>
              <a:t>4. Las evidencias de aprendizaje </a:t>
            </a:r>
          </a:p>
          <a:p>
            <a:pPr marL="0" indent="0">
              <a:buNone/>
            </a:pPr>
            <a:r>
              <a:rPr lang="es-MX" dirty="0"/>
              <a:t>5. Los actores en el proceso de evaluación </a:t>
            </a:r>
          </a:p>
        </p:txBody>
      </p:sp>
    </p:spTree>
    <p:extLst>
      <p:ext uri="{BB962C8B-B14F-4D97-AF65-F5344CB8AC3E}">
        <p14:creationId xmlns:p14="http://schemas.microsoft.com/office/powerpoint/2010/main" val="152047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1238865" y="2286001"/>
            <a:ext cx="9132591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200" dirty="0"/>
              <a:t>A partir de la expedición de la Ley General de Educación (1994) se dio paso a una </a:t>
            </a:r>
            <a:r>
              <a:rPr lang="es-ES" sz="2200" dirty="0">
                <a:solidFill>
                  <a:srgbClr val="0070C0"/>
                </a:solidFill>
              </a:rPr>
              <a:t>evaluación formativa, integral y cualitativa</a:t>
            </a:r>
            <a:r>
              <a:rPr lang="es-ES" sz="2200" dirty="0"/>
              <a:t>, más centrada en el desarrollo de las </a:t>
            </a:r>
            <a:r>
              <a:rPr lang="es-ES" sz="2200" dirty="0">
                <a:solidFill>
                  <a:srgbClr val="0070C0"/>
                </a:solidFill>
              </a:rPr>
              <a:t>habilidades de los estudiantes </a:t>
            </a:r>
            <a:r>
              <a:rPr lang="es-ES" sz="2200" dirty="0"/>
              <a:t>que en los contenidos de la enseñanza, teniendo como marco </a:t>
            </a:r>
            <a:r>
              <a:rPr lang="es-ES" sz="2200" dirty="0">
                <a:solidFill>
                  <a:srgbClr val="0070C0"/>
                </a:solidFill>
              </a:rPr>
              <a:t>las competencias</a:t>
            </a:r>
            <a:r>
              <a:rPr lang="es-ES" sz="2200" dirty="0"/>
              <a:t>, haciendo que el proceso en el aula cobre un sentido distinto. Reglamentada la ley por decretos como el 1860 de 1994, </a:t>
            </a:r>
            <a:r>
              <a:rPr lang="es-ES" sz="2200" strike="sngStrike" dirty="0">
                <a:solidFill>
                  <a:srgbClr val="FF0000"/>
                </a:solidFill>
              </a:rPr>
              <a:t>el 230 y el 3055 de 2002 </a:t>
            </a:r>
            <a:r>
              <a:rPr lang="es-ES" sz="2200" dirty="0"/>
              <a:t>se propició un cambio importante en las prácticas pedagógicas, al establecer la autonomía curricular de las instituciones mediante la definición de su Proyecto Educativo Institucional</a:t>
            </a:r>
            <a:r>
              <a:rPr lang="es-ES" sz="2000" dirty="0"/>
              <a:t>.</a:t>
            </a:r>
          </a:p>
          <a:p>
            <a:endParaRPr lang="es-ES" sz="2000" dirty="0"/>
          </a:p>
          <a:p>
            <a:r>
              <a:rPr lang="es-ES" sz="2000" i="1" dirty="0">
                <a:solidFill>
                  <a:srgbClr val="000000"/>
                </a:solidFill>
                <a:latin typeface="Verdana" panose="020B0604030504040204" pitchFamily="34" charset="0"/>
              </a:rPr>
              <a:t>MEN. Al Tablero, 2008</a:t>
            </a:r>
            <a:endParaRPr lang="es-CO" sz="2000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LA evaluación de estudiantes en el contexto de la ley 115 de 1994</a:t>
            </a:r>
          </a:p>
        </p:txBody>
      </p:sp>
    </p:spTree>
    <p:extLst>
      <p:ext uri="{BB962C8B-B14F-4D97-AF65-F5344CB8AC3E}">
        <p14:creationId xmlns:p14="http://schemas.microsoft.com/office/powerpoint/2010/main" val="622647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LA evaluación de estudiantes en el contexto de la ley 115 de 1994</a:t>
            </a:r>
          </a:p>
        </p:txBody>
      </p:sp>
      <p:sp>
        <p:nvSpPr>
          <p:cNvPr id="8" name="Marcador de contenido 7"/>
          <p:cNvSpPr>
            <a:spLocks noGrp="1"/>
          </p:cNvSpPr>
          <p:nvPr>
            <p:ph idx="1"/>
          </p:nvPr>
        </p:nvSpPr>
        <p:spPr>
          <a:xfrm>
            <a:off x="1069848" y="2121408"/>
            <a:ext cx="10058400" cy="2240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dirty="0">
                <a:solidFill>
                  <a:srgbClr val="000000"/>
                </a:solidFill>
                <a:latin typeface="+mj-lt"/>
              </a:rPr>
              <a:t>De todas maneras resulta central que se conciba el proceso de evaluación desde la misma </a:t>
            </a:r>
            <a:r>
              <a:rPr lang="es-ES" sz="2400" dirty="0">
                <a:solidFill>
                  <a:srgbClr val="0070C0"/>
                </a:solidFill>
                <a:latin typeface="+mj-lt"/>
              </a:rPr>
              <a:t>noción de competencia </a:t>
            </a:r>
            <a:r>
              <a:rPr lang="es-ES" sz="2400" dirty="0">
                <a:solidFill>
                  <a:srgbClr val="000000"/>
                </a:solidFill>
                <a:latin typeface="+mj-lt"/>
              </a:rPr>
              <a:t>y lo que ésta implica en términos de </a:t>
            </a:r>
            <a:r>
              <a:rPr lang="es-ES" sz="2400" dirty="0">
                <a:solidFill>
                  <a:srgbClr val="0070C0"/>
                </a:solidFill>
                <a:latin typeface="+mj-lt"/>
              </a:rPr>
              <a:t>desempeños</a:t>
            </a:r>
            <a:r>
              <a:rPr lang="es-ES" sz="2400" dirty="0">
                <a:solidFill>
                  <a:srgbClr val="000000"/>
                </a:solidFill>
                <a:latin typeface="+mj-lt"/>
              </a:rPr>
              <a:t> y de concreción de esos desempeños en </a:t>
            </a:r>
            <a:r>
              <a:rPr lang="es-ES" sz="2400" dirty="0">
                <a:solidFill>
                  <a:srgbClr val="0070C0"/>
                </a:solidFill>
                <a:latin typeface="+mj-lt"/>
              </a:rPr>
              <a:t>evidencias palpables</a:t>
            </a:r>
            <a:r>
              <a:rPr lang="es-ES" sz="2400" dirty="0">
                <a:solidFill>
                  <a:srgbClr val="000000"/>
                </a:solidFill>
                <a:latin typeface="+mj-lt"/>
              </a:rPr>
              <a:t>; ver en creaciones, manifestaciones y asuntos tangibles las mejoras que se van teniendo a lo largo del proceso y poder emprender instancias de análisis, desde allí, de los aprendizajes.</a:t>
            </a:r>
          </a:p>
          <a:p>
            <a:pPr marL="0" indent="0">
              <a:buNone/>
            </a:pPr>
            <a:r>
              <a:rPr lang="es-ES" sz="2400" i="1" dirty="0">
                <a:solidFill>
                  <a:srgbClr val="000000"/>
                </a:solidFill>
                <a:latin typeface="+mj-lt"/>
              </a:rPr>
              <a:t>MEN. Al Tablero, 2008</a:t>
            </a:r>
            <a:endParaRPr lang="es-CO" sz="2400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43453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838200" y="32088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s-MX" dirty="0"/>
              <a:t>PROCESO DE APRENDIZAJE DESDE EL ENFOQUE POR COMPETENCIAS</a:t>
            </a:r>
            <a:endParaRPr lang="en-US" dirty="0"/>
          </a:p>
        </p:txBody>
      </p:sp>
      <p:pic>
        <p:nvPicPr>
          <p:cNvPr id="9" name="Marcador de contenido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1382" y="2284260"/>
            <a:ext cx="9394722" cy="4323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225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/>
              <a:t>LA EVALUACIÓN EN LOS NIVELES EDUCATIVOS DE EDUCACIÓN BÁSICA Y MEDIA EN COLOMBIA</a:t>
            </a:r>
            <a:endParaRPr lang="en-US" dirty="0"/>
          </a:p>
        </p:txBody>
      </p:sp>
      <p:sp>
        <p:nvSpPr>
          <p:cNvPr id="7" name="Marcador de texto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/>
              <a:t>TRANSICIÓN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s-MX" b="1" dirty="0">
                <a:solidFill>
                  <a:srgbClr val="00B0F0"/>
                </a:solidFill>
              </a:rPr>
              <a:t>DECRETO 230 DE 2002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endParaRPr lang="es-MX" dirty="0"/>
          </a:p>
          <a:p>
            <a:pPr lvl="5"/>
            <a:r>
              <a:rPr lang="es-MX" dirty="0"/>
              <a:t>DESCENTRALIZACIÓN</a:t>
            </a:r>
          </a:p>
          <a:p>
            <a:endParaRPr lang="es-MX" dirty="0"/>
          </a:p>
          <a:p>
            <a:endParaRPr lang="es-MX" dirty="0"/>
          </a:p>
          <a:p>
            <a:r>
              <a:rPr lang="es-MX" b="1" dirty="0">
                <a:solidFill>
                  <a:srgbClr val="00B0F0"/>
                </a:solidFill>
              </a:rPr>
              <a:t>DECRETO 1290 DE 2009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s-MX" dirty="0"/>
              <a:t>ASPECTOS</a:t>
            </a:r>
            <a:endParaRPr lang="en-US" dirty="0"/>
          </a:p>
        </p:txBody>
      </p:sp>
      <p:sp>
        <p:nvSpPr>
          <p:cNvPr id="9" name="Marcador de contenido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s-MX" dirty="0"/>
              <a:t>De la Nación a las IE</a:t>
            </a:r>
          </a:p>
          <a:p>
            <a:r>
              <a:rPr lang="es-MX" dirty="0">
                <a:solidFill>
                  <a:srgbClr val="00B0F0"/>
                </a:solidFill>
              </a:rPr>
              <a:t>DESCENTRALIZACIÓN</a:t>
            </a:r>
          </a:p>
          <a:p>
            <a:r>
              <a:rPr lang="es-MX" dirty="0"/>
              <a:t>Autonomía de la IE</a:t>
            </a:r>
          </a:p>
          <a:p>
            <a:r>
              <a:rPr lang="es-MX" dirty="0"/>
              <a:t>Componente del PEI</a:t>
            </a:r>
          </a:p>
          <a:p>
            <a:r>
              <a:rPr lang="es-MX" dirty="0"/>
              <a:t>Creación de un </a:t>
            </a:r>
            <a:r>
              <a:rPr lang="es-MX" dirty="0">
                <a:solidFill>
                  <a:srgbClr val="00B0F0"/>
                </a:solidFill>
              </a:rPr>
              <a:t>SISTEMA SIEE</a:t>
            </a:r>
          </a:p>
          <a:p>
            <a:r>
              <a:rPr lang="es-MX" dirty="0"/>
              <a:t>Competencias y Desempeños</a:t>
            </a:r>
          </a:p>
          <a:p>
            <a:r>
              <a:rPr lang="es-MX" dirty="0"/>
              <a:t>La Escala valorativa</a:t>
            </a:r>
          </a:p>
          <a:p>
            <a:endParaRPr lang="es-MX" dirty="0"/>
          </a:p>
          <a:p>
            <a:endParaRPr lang="en-US" dirty="0"/>
          </a:p>
        </p:txBody>
      </p:sp>
      <p:sp>
        <p:nvSpPr>
          <p:cNvPr id="6" name="Flecha abajo 5"/>
          <p:cNvSpPr/>
          <p:nvPr/>
        </p:nvSpPr>
        <p:spPr>
          <a:xfrm flipH="1">
            <a:off x="2080996" y="3337560"/>
            <a:ext cx="765443" cy="17255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343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3600" b="1" dirty="0">
                <a:solidFill>
                  <a:schemeClr val="tx1"/>
                </a:solidFill>
              </a:rPr>
              <a:t>Fundamentaciones y orientaciones para la implementación del Decreto 1290 del 16 de abril de 2009</a:t>
            </a:r>
            <a:endParaRPr lang="en-US" sz="3600" b="1" dirty="0">
              <a:solidFill>
                <a:schemeClr val="tx1"/>
              </a:solidFill>
            </a:endParaRPr>
          </a:p>
        </p:txBody>
      </p:sp>
      <p:sp>
        <p:nvSpPr>
          <p:cNvPr id="9" name="Marcador de texto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Documento No. 11 </a:t>
            </a:r>
          </a:p>
        </p:txBody>
      </p:sp>
      <p:sp>
        <p:nvSpPr>
          <p:cNvPr id="8" name="Marcador de contenido 7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MX" dirty="0"/>
              <a:t>El Decreto 1290 del 16 de abril de 2009, que reglamenta la evaluación de los aprendizajes y la promoción de los estudiantes en los niveles de educación básica y media, es producto de la consulta y el análisis de los resultados obtenidos en los diferentes procesos de movilización y de construcción colectiva que fueron liderados por el Ministerio de Educación Nacional (MEN) durante todo el año 2008 y el primer trimestre del 2009.</a:t>
            </a:r>
            <a:endParaRPr lang="en-US" dirty="0"/>
          </a:p>
        </p:txBody>
      </p:sp>
      <p:pic>
        <p:nvPicPr>
          <p:cNvPr id="13" name="Marcador de contenido 12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754761" y="2020529"/>
            <a:ext cx="3423311" cy="4145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51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340993"/>
          </a:xfrm>
        </p:spPr>
        <p:txBody>
          <a:bodyPr>
            <a:noAutofit/>
          </a:bodyPr>
          <a:lstStyle/>
          <a:p>
            <a:r>
              <a:rPr lang="es-MX" sz="4000" b="1" dirty="0">
                <a:solidFill>
                  <a:schemeClr val="tx1"/>
                </a:solidFill>
              </a:rPr>
              <a:t>EL SISTEMA DE EVALUACIÓN DE ESTUDIANTES SIEE (Artículo 4, </a:t>
            </a:r>
            <a:r>
              <a:rPr lang="es-MX" sz="4000" b="1" dirty="0" err="1">
                <a:solidFill>
                  <a:schemeClr val="tx1"/>
                </a:solidFill>
              </a:rPr>
              <a:t>dec</a:t>
            </a:r>
            <a:r>
              <a:rPr lang="es-MX" sz="4000" b="1" dirty="0">
                <a:solidFill>
                  <a:schemeClr val="tx1"/>
                </a:solidFill>
              </a:rPr>
              <a:t>. 1290 de 2009)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4" name="Marcador de contenido 3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7841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MX" dirty="0"/>
              <a:t>1. Los criterios de evaluación y promoción</a:t>
            </a:r>
          </a:p>
          <a:p>
            <a:pPr marL="0" indent="0">
              <a:buNone/>
            </a:pPr>
            <a:r>
              <a:rPr lang="es-MX" dirty="0"/>
              <a:t>2. Equivalencia de la escala de valoración institucional con la escala nacional. </a:t>
            </a:r>
          </a:p>
          <a:p>
            <a:pPr marL="0" indent="0">
              <a:buNone/>
            </a:pPr>
            <a:r>
              <a:rPr lang="es-MX" dirty="0"/>
              <a:t>3. Estrategias de valoración integral de los desempeños de los estudiantes: </a:t>
            </a:r>
          </a:p>
          <a:p>
            <a:pPr marL="0" indent="0">
              <a:buNone/>
            </a:pPr>
            <a:r>
              <a:rPr lang="es-MX" dirty="0"/>
              <a:t>4. Acciones de seguimiento para mejorar el desempeño de los estudiantes.</a:t>
            </a:r>
          </a:p>
          <a:p>
            <a:pPr marL="0" indent="0">
              <a:buNone/>
            </a:pPr>
            <a:r>
              <a:rPr lang="es-MX" dirty="0"/>
              <a:t>5. Procesos de auto-evaluación de los estudiantes.</a:t>
            </a:r>
          </a:p>
          <a:p>
            <a:pPr marL="0" indent="0">
              <a:buNone/>
            </a:pPr>
            <a:r>
              <a:rPr lang="es-MX" dirty="0"/>
              <a:t>6. Estrategias de apoyo a los estudiantes que tengan situaciones pedagógicas pendientes </a:t>
            </a:r>
          </a:p>
          <a:p>
            <a:pPr marL="0" indent="0">
              <a:buNone/>
            </a:pPr>
            <a:r>
              <a:rPr lang="es-MX" dirty="0"/>
              <a:t>7. Acciones que garanticen que los docentes y directivos docentes cumplan con los procesos establecidos en el SIEE.</a:t>
            </a:r>
          </a:p>
          <a:p>
            <a:pPr marL="0" indent="0">
              <a:buNone/>
            </a:pPr>
            <a:r>
              <a:rPr lang="es-MX" dirty="0"/>
              <a:t>8. Periodicidad de entrega de informes a padres de familia.</a:t>
            </a:r>
          </a:p>
          <a:p>
            <a:pPr marL="0" indent="0">
              <a:buNone/>
            </a:pPr>
            <a:r>
              <a:rPr lang="es-MX" dirty="0"/>
              <a:t>9. Estructura y diseño de los boletines e informes.</a:t>
            </a:r>
          </a:p>
          <a:p>
            <a:pPr marL="0" indent="0">
              <a:buNone/>
            </a:pPr>
            <a:r>
              <a:rPr lang="es-MX" dirty="0"/>
              <a:t>10. Instancias, procedimientos y mecanismos de atención y resolución de quejas y reclamos de padres de familia y estudiantes sobre evaluación y promoción.</a:t>
            </a:r>
          </a:p>
          <a:p>
            <a:pPr marL="0" indent="0">
              <a:buNone/>
            </a:pPr>
            <a:r>
              <a:rPr lang="es-MX" dirty="0"/>
              <a:t>11. Mecanismos de participación de la comunidad educativa en la construcción del SIEE.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939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>
                <a:solidFill>
                  <a:schemeClr val="tx1"/>
                </a:solidFill>
              </a:rPr>
              <a:t>EL SIEE DEL HAJ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s-MX" b="1" dirty="0">
                <a:solidFill>
                  <a:srgbClr val="00B0F0"/>
                </a:solidFill>
              </a:rPr>
              <a:t>MARCO CONCEPTUAL</a:t>
            </a:r>
          </a:p>
          <a:p>
            <a:r>
              <a:rPr lang="es-MX" dirty="0"/>
              <a:t>DEFINICIÓN DE EVALUACIÓN</a:t>
            </a:r>
          </a:p>
          <a:p>
            <a:r>
              <a:rPr lang="es-MX" dirty="0"/>
              <a:t>PARA QUÉ EVALUAR</a:t>
            </a:r>
          </a:p>
          <a:p>
            <a:r>
              <a:rPr lang="es-MX" dirty="0"/>
              <a:t>QUÉ SE ENTIENDE POR COMPETENCIA</a:t>
            </a:r>
          </a:p>
          <a:p>
            <a:r>
              <a:rPr lang="es-MX" dirty="0"/>
              <a:t>QUÉ SON LOS ESTÁNDARES BÁSICOS DE COMPETENCIA</a:t>
            </a:r>
          </a:p>
          <a:p>
            <a:r>
              <a:rPr lang="es-MX" dirty="0"/>
              <a:t>QUÉ SE ENTIENDE POR DESEMPEÑO DEL ESTUDIANTE</a:t>
            </a:r>
          </a:p>
          <a:p>
            <a:r>
              <a:rPr lang="es-MX" dirty="0"/>
              <a:t>QUÉ SON LOS DERECHOS BÁSICOS DE APRENDIZAJE –DBA-</a:t>
            </a:r>
          </a:p>
          <a:p>
            <a:r>
              <a:rPr lang="es-MX" dirty="0"/>
              <a:t>QUÉ SE EVALÚA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04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69848" y="440387"/>
            <a:ext cx="10058400" cy="1609344"/>
          </a:xfrm>
        </p:spPr>
        <p:txBody>
          <a:bodyPr/>
          <a:lstStyle/>
          <a:p>
            <a:r>
              <a:rPr lang="es-MX" b="1" dirty="0">
                <a:solidFill>
                  <a:schemeClr val="tx1"/>
                </a:solidFill>
              </a:rPr>
              <a:t>EL SIEE DEL HAJ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MX" b="1" dirty="0">
                <a:solidFill>
                  <a:srgbClr val="00B0F0"/>
                </a:solidFill>
              </a:rPr>
              <a:t>2. CRITERIOS DE EVALUACIÓN Y PROMOCIÓN.</a:t>
            </a:r>
          </a:p>
          <a:p>
            <a:pPr marL="0" indent="0">
              <a:buNone/>
            </a:pPr>
            <a:r>
              <a:rPr lang="es-MX" dirty="0"/>
              <a:t>La evaluación y promoción de estudiantes responde a los siguientes criterios:</a:t>
            </a:r>
          </a:p>
          <a:p>
            <a:r>
              <a:rPr lang="es-MX" dirty="0"/>
              <a:t>La evaluación institucional es un proceso de </a:t>
            </a:r>
            <a:r>
              <a:rPr lang="es-MX" b="1" dirty="0">
                <a:solidFill>
                  <a:srgbClr val="00B0F0"/>
                </a:solidFill>
              </a:rPr>
              <a:t>valoración de las competencias básicas de calidad </a:t>
            </a:r>
            <a:r>
              <a:rPr lang="es-MX" dirty="0"/>
              <a:t>alcanzados en los diferentes grados, ciclos y niveles educativos por los estudiantes.</a:t>
            </a:r>
          </a:p>
          <a:p>
            <a:r>
              <a:rPr lang="es-MX" dirty="0"/>
              <a:t>La valoración de las competencias tiene en cuenta los </a:t>
            </a:r>
            <a:r>
              <a:rPr lang="es-MX" b="1" dirty="0">
                <a:solidFill>
                  <a:srgbClr val="00B0F0"/>
                </a:solidFill>
              </a:rPr>
              <a:t>desempeños logrados </a:t>
            </a:r>
            <a:r>
              <a:rPr lang="es-MX" dirty="0"/>
              <a:t>por los estudiantes en los diferentes grados, ciclos y niveles educativos que cursa el estudiante.</a:t>
            </a:r>
          </a:p>
          <a:p>
            <a:r>
              <a:rPr lang="es-MX" dirty="0"/>
              <a:t>Los desempeños </a:t>
            </a:r>
            <a:r>
              <a:rPr lang="es-MX" b="1" dirty="0">
                <a:solidFill>
                  <a:srgbClr val="00B0F0"/>
                </a:solidFill>
              </a:rPr>
              <a:t>corresponden a evidencias </a:t>
            </a:r>
            <a:r>
              <a:rPr lang="es-MX" dirty="0"/>
              <a:t>mostradas por los estudiantes en los aspectos </a:t>
            </a:r>
            <a:r>
              <a:rPr lang="es-MX" b="1" u="sng" dirty="0">
                <a:solidFill>
                  <a:srgbClr val="00B0F0"/>
                </a:solidFill>
              </a:rPr>
              <a:t>cognitivos, procedimentales y actitudinales </a:t>
            </a:r>
            <a:r>
              <a:rPr lang="es-MX" dirty="0"/>
              <a:t>en las diferentes áreas de formación y del conocimiento.</a:t>
            </a:r>
          </a:p>
          <a:p>
            <a:r>
              <a:rPr lang="es-MX" dirty="0"/>
              <a:t>Los desempeños logrados por los estudiantes reflejan </a:t>
            </a:r>
            <a:r>
              <a:rPr lang="es-MX" b="1" dirty="0">
                <a:solidFill>
                  <a:srgbClr val="00B0F0"/>
                </a:solidFill>
              </a:rPr>
              <a:t>el grado de apropiación de los aprendizajes</a:t>
            </a:r>
            <a:r>
              <a:rPr lang="es-MX" dirty="0"/>
              <a:t> implementados en las diferentes áreas de formación y del conocimiento.</a:t>
            </a:r>
          </a:p>
          <a:p>
            <a:r>
              <a:rPr lang="es-MX" dirty="0"/>
              <a:t>La valoración de los desempeños del estudiante es de </a:t>
            </a:r>
            <a:r>
              <a:rPr lang="es-MX" b="1" dirty="0">
                <a:solidFill>
                  <a:srgbClr val="00B0F0"/>
                </a:solidFill>
              </a:rPr>
              <a:t>carácter cualitativo</a:t>
            </a:r>
            <a:r>
              <a:rPr lang="es-MX" dirty="0"/>
              <a:t>, obedece a descripciones cualitativas evidenciadas.</a:t>
            </a:r>
          </a:p>
        </p:txBody>
      </p:sp>
    </p:spTree>
    <p:extLst>
      <p:ext uri="{BB962C8B-B14F-4D97-AF65-F5344CB8AC3E}">
        <p14:creationId xmlns:p14="http://schemas.microsoft.com/office/powerpoint/2010/main" val="2675870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ipo de madera">
  <a:themeElements>
    <a:clrScheme name="Tipo de madera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Tipo de madera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ipo de madera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TM03090434[[fn=Letras en madera]]</Template>
  <TotalTime>419</TotalTime>
  <Words>1112</Words>
  <Application>Microsoft Office PowerPoint</Application>
  <PresentationFormat>Panorámica</PresentationFormat>
  <Paragraphs>83</Paragraphs>
  <Slides>13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8" baseType="lpstr">
      <vt:lpstr>Rockwell</vt:lpstr>
      <vt:lpstr>Rockwell Condensed</vt:lpstr>
      <vt:lpstr>Verdana</vt:lpstr>
      <vt:lpstr>Wingdings</vt:lpstr>
      <vt:lpstr>Tipo de madera</vt:lpstr>
      <vt:lpstr>EL SIEE, DECRETO 1290 DE 2009</vt:lpstr>
      <vt:lpstr>LA evaluación de estudiantes en el contexto de la ley 115 de 1994</vt:lpstr>
      <vt:lpstr>LA evaluación de estudiantes en el contexto de la ley 115 de 1994</vt:lpstr>
      <vt:lpstr>PROCESO DE APRENDIZAJE DESDE EL ENFOQUE POR COMPETENCIAS</vt:lpstr>
      <vt:lpstr>LA EVALUACIÓN EN LOS NIVELES EDUCATIVOS DE EDUCACIÓN BÁSICA Y MEDIA EN COLOMBIA</vt:lpstr>
      <vt:lpstr>Fundamentaciones y orientaciones para la implementación del Decreto 1290 del 16 de abril de 2009</vt:lpstr>
      <vt:lpstr>EL SISTEMA DE EVALUACIÓN DE ESTUDIANTES SIEE (Artículo 4, dec. 1290 de 2009)</vt:lpstr>
      <vt:lpstr>EL SIEE DEL HAJ</vt:lpstr>
      <vt:lpstr>EL SIEE DEL HAJ</vt:lpstr>
      <vt:lpstr>EL SIEE DEL HAJ</vt:lpstr>
      <vt:lpstr>EL SIEE DEL HAJ</vt:lpstr>
      <vt:lpstr>FUNDAMENTACIÓN DE CRITERIOS DE EVALUACIÓN</vt:lpstr>
      <vt:lpstr>LA CONSTRUCCIÓN DE CRITERIOS DE EVALUACIÓN DE APRENDIZAJES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Fernando</dc:creator>
  <cp:lastModifiedBy>jfua61@gmail.com</cp:lastModifiedBy>
  <cp:revision>29</cp:revision>
  <dcterms:created xsi:type="dcterms:W3CDTF">2021-10-12T22:01:05Z</dcterms:created>
  <dcterms:modified xsi:type="dcterms:W3CDTF">2026-06-04T12:39:20Z</dcterms:modified>
</cp:coreProperties>
</file>