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69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B61BEF0D-F0BB-DE4B-95CE-6DB70DBA9567}" type="datetimeFigureOut">
              <a:rPr lang="en-US" smtClean="0"/>
              <a:pPr/>
              <a:t>6/12/2026</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183284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181656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ítulo y descripció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B61BEF0D-F0BB-DE4B-95CE-6DB70DBA9567}" type="datetimeFigureOut">
              <a:rPr lang="en-US" smtClean="0"/>
              <a:pPr/>
              <a:t>6/12/2026</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817734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 con descripció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B61BEF0D-F0BB-DE4B-95CE-6DB70DBA9567}" type="datetimeFigureOut">
              <a:rPr lang="en-US" smtClean="0"/>
              <a:pPr/>
              <a:t>6/12/2026</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296352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Tarjeta de nombre">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B61BEF0D-F0BB-DE4B-95CE-6DB70DBA9567}" type="datetimeFigureOut">
              <a:rPr lang="en-US" smtClean="0"/>
              <a:pPr/>
              <a:t>6/12/2026</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3322265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689397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386187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4960635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B61BEF0D-F0BB-DE4B-95CE-6DB70DBA9567}" type="datetimeFigureOut">
              <a:rPr lang="en-US" smtClean="0"/>
              <a:pPr/>
              <a:t>6/12/2026</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0660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450192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B61BEF0D-F0BB-DE4B-95CE-6DB70DBA9567}" type="datetimeFigureOut">
              <a:rPr lang="en-US" smtClean="0"/>
              <a:pPr/>
              <a:t>6/12/2026</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877545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977583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85800" y="3132666"/>
            <a:ext cx="5311775" cy="308601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3132666"/>
            <a:ext cx="5334000" cy="3086019"/>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544114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211990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11624410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92960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61BEF0D-F0BB-DE4B-95CE-6DB70DBA9567}" type="datetimeFigureOut">
              <a:rPr lang="en-US" smtClean="0"/>
              <a:pPr/>
              <a:t>6/12/2026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955779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61BEF0D-F0BB-DE4B-95CE-6DB70DBA9567}" type="datetimeFigureOut">
              <a:rPr lang="en-US" smtClean="0"/>
              <a:pPr/>
              <a:t>6/12/2026</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57F1E4F-1CFF-5643-939E-217C01CDF565}" type="slidenum">
              <a:rPr lang="en-US" smtClean="0"/>
              <a:pPr/>
              <a:t>‹Nº›</a:t>
            </a:fld>
            <a:endParaRPr lang="en-US" dirty="0"/>
          </a:p>
        </p:txBody>
      </p:sp>
    </p:spTree>
    <p:extLst>
      <p:ext uri="{BB962C8B-B14F-4D97-AF65-F5344CB8AC3E}">
        <p14:creationId xmlns:p14="http://schemas.microsoft.com/office/powerpoint/2010/main" val="3400520686"/>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735BCC-C700-4C24-85E2-9F33D2F9E46C}"/>
              </a:ext>
            </a:extLst>
          </p:cNvPr>
          <p:cNvSpPr>
            <a:spLocks noGrp="1"/>
          </p:cNvSpPr>
          <p:nvPr>
            <p:ph type="ctrTitle"/>
          </p:nvPr>
        </p:nvSpPr>
        <p:spPr/>
        <p:txBody>
          <a:bodyPr/>
          <a:lstStyle/>
          <a:p>
            <a:r>
              <a:rPr lang="es-CO" dirty="0"/>
              <a:t>SIMULACRO </a:t>
            </a:r>
            <a:br>
              <a:rPr lang="es-CO" dirty="0"/>
            </a:br>
            <a:r>
              <a:rPr lang="es-CO" dirty="0"/>
              <a:t>LEY 1620 DE 2013</a:t>
            </a:r>
          </a:p>
        </p:txBody>
      </p:sp>
      <p:sp>
        <p:nvSpPr>
          <p:cNvPr id="3" name="Subtítulo 2">
            <a:extLst>
              <a:ext uri="{FF2B5EF4-FFF2-40B4-BE49-F238E27FC236}">
                <a16:creationId xmlns:a16="http://schemas.microsoft.com/office/drawing/2014/main" id="{487B7F1F-A218-4809-9053-31F6ADCE1C1C}"/>
              </a:ext>
            </a:extLst>
          </p:cNvPr>
          <p:cNvSpPr>
            <a:spLocks noGrp="1"/>
          </p:cNvSpPr>
          <p:nvPr>
            <p:ph type="subTitle" idx="1"/>
          </p:nvPr>
        </p:nvSpPr>
        <p:spPr/>
        <p:txBody>
          <a:bodyPr/>
          <a:lstStyle/>
          <a:p>
            <a:endParaRPr lang="es-CO" dirty="0"/>
          </a:p>
        </p:txBody>
      </p:sp>
    </p:spTree>
    <p:extLst>
      <p:ext uri="{BB962C8B-B14F-4D97-AF65-F5344CB8AC3E}">
        <p14:creationId xmlns:p14="http://schemas.microsoft.com/office/powerpoint/2010/main" val="14972076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45</a:t>
            </a:r>
          </a:p>
        </p:txBody>
      </p:sp>
      <p:sp>
        <p:nvSpPr>
          <p:cNvPr id="4" name="Marcador de contenido 3">
            <a:extLst>
              <a:ext uri="{FF2B5EF4-FFF2-40B4-BE49-F238E27FC236}">
                <a16:creationId xmlns:a16="http://schemas.microsoft.com/office/drawing/2014/main" id="{0A17C7CE-545D-4B3F-8D16-312D59E98EDB}"/>
              </a:ext>
            </a:extLst>
          </p:cNvPr>
          <p:cNvSpPr>
            <a:spLocks noGrp="1"/>
          </p:cNvSpPr>
          <p:nvPr>
            <p:ph idx="1"/>
          </p:nvPr>
        </p:nvSpPr>
        <p:spPr>
          <a:xfrm>
            <a:off x="685800" y="1371600"/>
            <a:ext cx="10820400" cy="4847085"/>
          </a:xfrm>
        </p:spPr>
        <p:txBody>
          <a:bodyPr>
            <a:normAutofit lnSpcReduction="100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Según la Sentencia T-478 de 2015 (Caso Sergio Urrego), cuando un docente detecta que un estudiante está siendo discriminado por su orientación sexual dentro de la institución educativa,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Aplicar la sanción prevista en el Manual de Convivencia, aunque esta sea discriminatoria.</a:t>
            </a:r>
          </a:p>
          <a:p>
            <a:pPr marL="0" indent="0">
              <a:buNone/>
            </a:pPr>
            <a:r>
              <a:rPr lang="es-MX" sz="2800" dirty="0">
                <a:latin typeface="Times New Roman" panose="02020603050405020304" pitchFamily="18" charset="0"/>
                <a:cs typeface="Times New Roman" panose="02020603050405020304" pitchFamily="18" charset="0"/>
              </a:rPr>
              <a:t>B) Abstenerse de intervenir para no vulnerar la autonomía escolar y el ideario institucional.</a:t>
            </a:r>
          </a:p>
          <a:p>
            <a:pPr marL="0" indent="0">
              <a:buNone/>
            </a:pPr>
            <a:r>
              <a:rPr lang="es-MX" sz="2800" dirty="0">
                <a:latin typeface="Times New Roman" panose="02020603050405020304" pitchFamily="18" charset="0"/>
                <a:cs typeface="Times New Roman" panose="02020603050405020304" pitchFamily="18" charset="0"/>
              </a:rPr>
              <a:t>C) Activar la Ruta de Atención Integral y garantizar que la institución proteja al estudiante frente a cualquier forma de discriminación.</a:t>
            </a:r>
          </a:p>
          <a:p>
            <a:pPr marL="0" indent="0">
              <a:buNone/>
            </a:pPr>
            <a:r>
              <a:rPr lang="es-MX" sz="2800" dirty="0">
                <a:latin typeface="Times New Roman" panose="02020603050405020304" pitchFamily="18" charset="0"/>
                <a:cs typeface="Times New Roman" panose="02020603050405020304" pitchFamily="18" charset="0"/>
              </a:rPr>
              <a:t>D) Remitir el caso exclusivamente al padre de familia del estudiante víctima.</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7436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45</a:t>
            </a:r>
          </a:p>
        </p:txBody>
      </p:sp>
      <p:sp>
        <p:nvSpPr>
          <p:cNvPr id="5" name="Marcador de contenido 4">
            <a:extLst>
              <a:ext uri="{FF2B5EF4-FFF2-40B4-BE49-F238E27FC236}">
                <a16:creationId xmlns:a16="http://schemas.microsoft.com/office/drawing/2014/main" id="{8DDB8096-2D1F-4207-A22A-EA9C4C3A801D}"/>
              </a:ext>
            </a:extLst>
          </p:cNvPr>
          <p:cNvSpPr>
            <a:spLocks noGrp="1"/>
          </p:cNvSpPr>
          <p:nvPr>
            <p:ph idx="1"/>
          </p:nvPr>
        </p:nvSpPr>
        <p:spPr>
          <a:xfrm>
            <a:off x="685800" y="1196788"/>
            <a:ext cx="10820400" cy="5021897"/>
          </a:xfrm>
        </p:spPr>
        <p:txBody>
          <a:bodyPr>
            <a:normAutofit fontScale="92500" lnSpcReduction="10000"/>
          </a:bodyPr>
          <a:lstStyle/>
          <a:p>
            <a:pPr marL="0" indent="0">
              <a:buNone/>
            </a:pPr>
            <a:r>
              <a:rPr lang="es-MX" sz="4000" b="1" dirty="0">
                <a:solidFill>
                  <a:srgbClr val="FFFF00"/>
                </a:solidFill>
                <a:latin typeface="Times New Roman" panose="02020603050405020304" pitchFamily="18" charset="0"/>
                <a:cs typeface="Times New Roman" panose="02020603050405020304" pitchFamily="18" charset="0"/>
              </a:rPr>
              <a:t>Respuesta Correcta</a:t>
            </a:r>
            <a:r>
              <a:rPr lang="es-MX" sz="4000" dirty="0">
                <a:latin typeface="Times New Roman" panose="02020603050405020304" pitchFamily="18" charset="0"/>
                <a:cs typeface="Times New Roman" panose="02020603050405020304" pitchFamily="18" charset="0"/>
              </a:rPr>
              <a:t>: C.</a:t>
            </a:r>
          </a:p>
          <a:p>
            <a:pPr marL="0" indent="0">
              <a:buNone/>
            </a:pPr>
            <a:r>
              <a:rPr lang="es-MX" sz="4000" b="1" dirty="0">
                <a:solidFill>
                  <a:srgbClr val="FFFF00"/>
                </a:solidFill>
                <a:latin typeface="Times New Roman" panose="02020603050405020304" pitchFamily="18" charset="0"/>
                <a:cs typeface="Times New Roman" panose="02020603050405020304" pitchFamily="18" charset="0"/>
              </a:rPr>
              <a:t>Justificación: </a:t>
            </a:r>
            <a:r>
              <a:rPr lang="es-MX" sz="4000" dirty="0">
                <a:latin typeface="Times New Roman" panose="02020603050405020304" pitchFamily="18" charset="0"/>
                <a:cs typeface="Times New Roman" panose="02020603050405020304" pitchFamily="18" charset="0"/>
              </a:rPr>
              <a:t>La Sentencia T-478 de 2015 estableció que ningún Manual de Convivencia puede contener cláusulas discriminatorias por orientación sexual, y que las instituciones educativas tienen el deber de proteger a los estudiantes frente a cualquier forma de discriminación y acoso. El docente, como garante de los derechos de los menores, debe activar la Ruta de Atención Integral y reportar la situación al Comité Escolar de Convivencia.</a:t>
            </a:r>
          </a:p>
          <a:p>
            <a:endParaRPr lang="es-CO"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1194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46</a:t>
            </a:r>
          </a:p>
        </p:txBody>
      </p:sp>
      <p:sp>
        <p:nvSpPr>
          <p:cNvPr id="4" name="Marcador de contenido 3">
            <a:extLst>
              <a:ext uri="{FF2B5EF4-FFF2-40B4-BE49-F238E27FC236}">
                <a16:creationId xmlns:a16="http://schemas.microsoft.com/office/drawing/2014/main" id="{FB47A788-5D56-44DF-B76D-0574C1C9E5F4}"/>
              </a:ext>
            </a:extLst>
          </p:cNvPr>
          <p:cNvSpPr>
            <a:spLocks noGrp="1"/>
          </p:cNvSpPr>
          <p:nvPr>
            <p:ph idx="1"/>
          </p:nvPr>
        </p:nvSpPr>
        <p:spPr>
          <a:xfrm>
            <a:off x="685800" y="1425388"/>
            <a:ext cx="10820400" cy="4793297"/>
          </a:xfrm>
        </p:spPr>
        <p:txBody>
          <a:bodyPr>
            <a:normAutofit fontScale="92500" lnSpcReduction="100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Un estudiante le confía a su docente que está siendo víctima de acoso sexual por parte de un compañero. Según la Ley 1620 de 2013 y la Sentencia T-082 de 2024, el docente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Mantener la confidencialidad absoluta y no reportar el caso para proteger la intimidad del estudiante.</a:t>
            </a:r>
          </a:p>
          <a:p>
            <a:pPr marL="0" indent="0">
              <a:buNone/>
            </a:pPr>
            <a:r>
              <a:rPr lang="es-MX" sz="2800" dirty="0">
                <a:latin typeface="Times New Roman" panose="02020603050405020304" pitchFamily="18" charset="0"/>
                <a:cs typeface="Times New Roman" panose="02020603050405020304" pitchFamily="18" charset="0"/>
              </a:rPr>
              <a:t>B) Intentar mediar entre la víctima y el agresor antes de involucrar a las autoridades.</a:t>
            </a:r>
          </a:p>
          <a:p>
            <a:pPr marL="0" indent="0">
              <a:buNone/>
            </a:pPr>
            <a:r>
              <a:rPr lang="es-MX" sz="2800" dirty="0">
                <a:latin typeface="Times New Roman" panose="02020603050405020304" pitchFamily="18" charset="0"/>
                <a:cs typeface="Times New Roman" panose="02020603050405020304" pitchFamily="18" charset="0"/>
              </a:rPr>
              <a:t>C) Activar la Ruta de Atención Integral Tipo III, reportar el caso al Comité Escolar de Convivencia, al ICBF y a la Fiscalía General de la Nación.</a:t>
            </a:r>
          </a:p>
          <a:p>
            <a:pPr marL="0" indent="0">
              <a:buNone/>
            </a:pPr>
            <a:r>
              <a:rPr lang="es-MX" sz="2800" dirty="0">
                <a:latin typeface="Times New Roman" panose="02020603050405020304" pitchFamily="18" charset="0"/>
                <a:cs typeface="Times New Roman" panose="02020603050405020304" pitchFamily="18" charset="0"/>
              </a:rPr>
              <a:t>D) Solicitar que el estudiante presente una denuncia formal por escrito antes de cualquier actuación institucional.</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08433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46</a:t>
            </a:r>
          </a:p>
        </p:txBody>
      </p:sp>
      <p:sp>
        <p:nvSpPr>
          <p:cNvPr id="5" name="Marcador de contenido 4">
            <a:extLst>
              <a:ext uri="{FF2B5EF4-FFF2-40B4-BE49-F238E27FC236}">
                <a16:creationId xmlns:a16="http://schemas.microsoft.com/office/drawing/2014/main" id="{05CC4AD8-D663-4110-AFDA-B05D9975E5FB}"/>
              </a:ext>
            </a:extLst>
          </p:cNvPr>
          <p:cNvSpPr>
            <a:spLocks noGrp="1"/>
          </p:cNvSpPr>
          <p:nvPr>
            <p:ph idx="1"/>
          </p:nvPr>
        </p:nvSpPr>
        <p:spPr>
          <a:xfrm>
            <a:off x="739588" y="1317812"/>
            <a:ext cx="10766612" cy="4900873"/>
          </a:xfrm>
        </p:spPr>
        <p:txBody>
          <a:bodyPr>
            <a:normAutofit fontScale="92500"/>
          </a:bodyPr>
          <a:lstStyle/>
          <a:p>
            <a:pPr marL="0" indent="0">
              <a:buNone/>
            </a:pPr>
            <a:r>
              <a:rPr lang="es-MX" sz="3600"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C.</a:t>
            </a:r>
          </a:p>
          <a:p>
            <a:pPr marL="0" indent="0">
              <a:buNone/>
            </a:pPr>
            <a:r>
              <a:rPr lang="es-MX" sz="3600" b="1" dirty="0">
                <a:solidFill>
                  <a:srgbClr val="FFFF00"/>
                </a:solidFill>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El acoso sexual en el entorno escolar constituye una vulneración grave de derechos humanos y está tipificado como delito. La Sentencia T-082 de 2024 instó a las instituciones educativas y a la Fiscalía a implementar medidas efectivas para prevenir y abordar este tipo de situaciones. El docente debe activar el protocolo Tipo III de la Ruta de Atención Integral y reportar a las autoridades competentes. La mediación en casos de violencia sexual es inapropiada y puede revictimizar a la víctima.</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9044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47</a:t>
            </a:r>
          </a:p>
        </p:txBody>
      </p:sp>
      <p:sp>
        <p:nvSpPr>
          <p:cNvPr id="4" name="Marcador de contenido 3">
            <a:extLst>
              <a:ext uri="{FF2B5EF4-FFF2-40B4-BE49-F238E27FC236}">
                <a16:creationId xmlns:a16="http://schemas.microsoft.com/office/drawing/2014/main" id="{5BC8142A-6742-47D9-85FD-F8491795EEE2}"/>
              </a:ext>
            </a:extLst>
          </p:cNvPr>
          <p:cNvSpPr>
            <a:spLocks noGrp="1"/>
          </p:cNvSpPr>
          <p:nvPr>
            <p:ph idx="1"/>
          </p:nvPr>
        </p:nvSpPr>
        <p:spPr>
          <a:xfrm>
            <a:off x="685800" y="1506072"/>
            <a:ext cx="10820400" cy="4712614"/>
          </a:xfrm>
        </p:spPr>
        <p:txBody>
          <a:bodyPr>
            <a:normAutofit fontScale="925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La Sentencia T-040 de 2025 estableció que, frente a un estudiante víctima de acoso escolar que presenta condiciones de salud mental (como depresión o TDAH), el docente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Solicitar el retiro temporal del estudiante del colegio hasta que se recupere.</a:t>
            </a:r>
          </a:p>
          <a:p>
            <a:pPr marL="0" indent="0">
              <a:buNone/>
            </a:pPr>
            <a:r>
              <a:rPr lang="es-MX" sz="2800" dirty="0">
                <a:latin typeface="Times New Roman" panose="02020603050405020304" pitchFamily="18" charset="0"/>
                <a:cs typeface="Times New Roman" panose="02020603050405020304" pitchFamily="18" charset="0"/>
              </a:rPr>
              <a:t>B) Evitar cualquier intervención para no agravar la condición del estudiante.</a:t>
            </a:r>
          </a:p>
          <a:p>
            <a:pPr marL="0" indent="0">
              <a:buNone/>
            </a:pPr>
            <a:r>
              <a:rPr lang="es-MX" sz="2800" dirty="0">
                <a:latin typeface="Times New Roman" panose="02020603050405020304" pitchFamily="18" charset="0"/>
                <a:cs typeface="Times New Roman" panose="02020603050405020304" pitchFamily="18" charset="0"/>
              </a:rPr>
              <a:t>C) Acompañar al estudiante, garantizar su permanencia en el sistema educativo y promover ajustes razonables en el aula.</a:t>
            </a:r>
          </a:p>
          <a:p>
            <a:pPr marL="0" indent="0">
              <a:buNone/>
            </a:pPr>
            <a:r>
              <a:rPr lang="es-MX" sz="2800" dirty="0">
                <a:latin typeface="Times New Roman" panose="02020603050405020304" pitchFamily="18" charset="0"/>
                <a:cs typeface="Times New Roman" panose="02020603050405020304" pitchFamily="18" charset="0"/>
              </a:rPr>
              <a:t>D) Atribuir la responsabilidad del acoso a la condición clínica del estudiante para justificar la falta de acción institucional.</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9355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47</a:t>
            </a:r>
          </a:p>
        </p:txBody>
      </p:sp>
      <p:sp>
        <p:nvSpPr>
          <p:cNvPr id="5" name="Marcador de contenido 4">
            <a:extLst>
              <a:ext uri="{FF2B5EF4-FFF2-40B4-BE49-F238E27FC236}">
                <a16:creationId xmlns:a16="http://schemas.microsoft.com/office/drawing/2014/main" id="{7AB662B0-FB23-4E8D-9B66-2B2A1A5929E1}"/>
              </a:ext>
            </a:extLst>
          </p:cNvPr>
          <p:cNvSpPr>
            <a:spLocks noGrp="1"/>
          </p:cNvSpPr>
          <p:nvPr>
            <p:ph idx="1"/>
          </p:nvPr>
        </p:nvSpPr>
        <p:spPr>
          <a:xfrm>
            <a:off x="685800" y="1411942"/>
            <a:ext cx="10820400" cy="4806744"/>
          </a:xfrm>
        </p:spPr>
        <p:txBody>
          <a:bodyPr>
            <a:normAutofit fontScale="92500" lnSpcReduction="10000"/>
          </a:bodyPr>
          <a:lstStyle/>
          <a:p>
            <a:pPr marL="0" indent="0">
              <a:buNone/>
            </a:pPr>
            <a:r>
              <a:rPr lang="es-MX" sz="4000" b="1" dirty="0">
                <a:solidFill>
                  <a:srgbClr val="FFFF00"/>
                </a:solidFill>
                <a:latin typeface="Times New Roman" panose="02020603050405020304" pitchFamily="18" charset="0"/>
                <a:cs typeface="Times New Roman" panose="02020603050405020304" pitchFamily="18" charset="0"/>
              </a:rPr>
              <a:t>Respuesta Correcta</a:t>
            </a:r>
            <a:r>
              <a:rPr lang="es-MX" sz="4000" dirty="0">
                <a:latin typeface="Times New Roman" panose="02020603050405020304" pitchFamily="18" charset="0"/>
                <a:cs typeface="Times New Roman" panose="02020603050405020304" pitchFamily="18" charset="0"/>
              </a:rPr>
              <a:t>: C.</a:t>
            </a:r>
          </a:p>
          <a:p>
            <a:pPr marL="0" indent="0">
              <a:buNone/>
            </a:pPr>
            <a:r>
              <a:rPr lang="es-MX" sz="4000" b="1" dirty="0">
                <a:latin typeface="Times New Roman" panose="02020603050405020304" pitchFamily="18" charset="0"/>
                <a:cs typeface="Times New Roman" panose="02020603050405020304" pitchFamily="18" charset="0"/>
              </a:rPr>
              <a:t>Justificación</a:t>
            </a:r>
            <a:r>
              <a:rPr lang="es-MX" sz="4000" dirty="0">
                <a:latin typeface="Times New Roman" panose="02020603050405020304" pitchFamily="18" charset="0"/>
                <a:cs typeface="Times New Roman" panose="02020603050405020304" pitchFamily="18" charset="0"/>
              </a:rPr>
              <a:t>: La Sentencia T-040 de 2025 estableció que el colegio perpetró agresiones sobre la adolescente al endilgarle la responsabilidad por su antecedente clínico. La Corte determinó que la medida de aislamiento indefinido fue discriminatoria y revictimizante. En consecuencia, el docente debe garantizar la permanencia educativa del estudiante, implementar ajustes razonables y activar la Ruta de Atención Integral para protegerlo del acoso.</a:t>
            </a:r>
          </a:p>
          <a:p>
            <a:endParaRPr lang="es-CO"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1542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48</a:t>
            </a:r>
          </a:p>
        </p:txBody>
      </p:sp>
      <p:sp>
        <p:nvSpPr>
          <p:cNvPr id="4" name="Marcador de contenido 3">
            <a:extLst>
              <a:ext uri="{FF2B5EF4-FFF2-40B4-BE49-F238E27FC236}">
                <a16:creationId xmlns:a16="http://schemas.microsoft.com/office/drawing/2014/main" id="{C724D6F6-2FC8-4B7B-B8D3-CDAA91E8FCD9}"/>
              </a:ext>
            </a:extLst>
          </p:cNvPr>
          <p:cNvSpPr>
            <a:spLocks noGrp="1"/>
          </p:cNvSpPr>
          <p:nvPr>
            <p:ph idx="1"/>
          </p:nvPr>
        </p:nvSpPr>
        <p:spPr>
          <a:xfrm>
            <a:off x="685800" y="1344706"/>
            <a:ext cx="10820400" cy="4873979"/>
          </a:xfrm>
        </p:spPr>
        <p:txBody>
          <a:bodyPr>
            <a:normAutofit fontScale="92500" lnSpcReduction="10000"/>
          </a:bodyPr>
          <a:lstStyle/>
          <a:p>
            <a:pPr marL="0" indent="0">
              <a:buNone/>
            </a:pPr>
            <a:r>
              <a:rPr lang="es-MX" sz="3200" dirty="0">
                <a:latin typeface="Times New Roman" panose="02020603050405020304" pitchFamily="18" charset="0"/>
                <a:cs typeface="Times New Roman" panose="02020603050405020304" pitchFamily="18" charset="0"/>
              </a:rPr>
              <a:t>Enunciado: Según el artículo 34 de la Ley 1620 de 2013, las instituciones educativas deben divulgar y difundir entre los docentes:</a:t>
            </a:r>
          </a:p>
          <a:p>
            <a:pPr marL="0" indent="0">
              <a:buNone/>
            </a:pPr>
            <a:r>
              <a:rPr lang="es-MX" sz="3200" dirty="0">
                <a:latin typeface="Times New Roman" panose="02020603050405020304" pitchFamily="18" charset="0"/>
                <a:cs typeface="Times New Roman" panose="02020603050405020304" pitchFamily="18" charset="0"/>
              </a:rPr>
              <a:t>Opciones de respuesta:</a:t>
            </a:r>
          </a:p>
          <a:p>
            <a:pPr marL="0" indent="0">
              <a:buNone/>
            </a:pPr>
            <a:r>
              <a:rPr lang="es-MX" sz="3200" dirty="0">
                <a:latin typeface="Times New Roman" panose="02020603050405020304" pitchFamily="18" charset="0"/>
                <a:cs typeface="Times New Roman" panose="02020603050405020304" pitchFamily="18" charset="0"/>
              </a:rPr>
              <a:t>A) Únicamente el reglamento interno de calificaciones y promoción de estudiantes.</a:t>
            </a:r>
          </a:p>
          <a:p>
            <a:pPr marL="0" indent="0">
              <a:buNone/>
            </a:pPr>
            <a:r>
              <a:rPr lang="es-MX" sz="3200" dirty="0">
                <a:latin typeface="Times New Roman" panose="02020603050405020304" pitchFamily="18" charset="0"/>
                <a:cs typeface="Times New Roman" panose="02020603050405020304" pitchFamily="18" charset="0"/>
              </a:rPr>
              <a:t>B) La Ruta de Atención Integral, los protocolos de convivencia escolar y el Manual de Convivencia.</a:t>
            </a:r>
          </a:p>
          <a:p>
            <a:r>
              <a:rPr lang="es-MX" sz="3200" dirty="0">
                <a:latin typeface="Times New Roman" panose="02020603050405020304" pitchFamily="18" charset="0"/>
                <a:cs typeface="Times New Roman" panose="02020603050405020304" pitchFamily="18" charset="0"/>
              </a:rPr>
              <a:t>C) Exclusivamente las sanciones aplicables a los estudiantes por faltas disciplinarias.</a:t>
            </a:r>
          </a:p>
          <a:p>
            <a:r>
              <a:rPr lang="es-MX" sz="3200" dirty="0">
                <a:latin typeface="Times New Roman" panose="02020603050405020304" pitchFamily="18" charset="0"/>
                <a:cs typeface="Times New Roman" panose="02020603050405020304" pitchFamily="18" charset="0"/>
              </a:rPr>
              <a:t>D) Las directrices económicas y administrativas de la institución educativa.</a:t>
            </a:r>
          </a:p>
          <a:p>
            <a:endParaRPr lang="es-CO"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41714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48</a:t>
            </a:r>
          </a:p>
        </p:txBody>
      </p:sp>
      <p:sp>
        <p:nvSpPr>
          <p:cNvPr id="5" name="Marcador de contenido 4">
            <a:extLst>
              <a:ext uri="{FF2B5EF4-FFF2-40B4-BE49-F238E27FC236}">
                <a16:creationId xmlns:a16="http://schemas.microsoft.com/office/drawing/2014/main" id="{6F9DB387-0FCC-49EF-8B54-DCDE395F06A4}"/>
              </a:ext>
            </a:extLst>
          </p:cNvPr>
          <p:cNvSpPr>
            <a:spLocks noGrp="1"/>
          </p:cNvSpPr>
          <p:nvPr>
            <p:ph idx="1"/>
          </p:nvPr>
        </p:nvSpPr>
        <p:spPr>
          <a:xfrm>
            <a:off x="685800" y="1438836"/>
            <a:ext cx="10820400" cy="4779850"/>
          </a:xfrm>
        </p:spPr>
        <p:txBody>
          <a:bodyPr>
            <a:normAutofit lnSpcReduction="10000"/>
          </a:bodyPr>
          <a:lstStyle/>
          <a:p>
            <a:pPr marL="0" indent="0">
              <a:buNone/>
            </a:pPr>
            <a:r>
              <a:rPr lang="es-MX" sz="3600" b="1"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B.</a:t>
            </a:r>
          </a:p>
          <a:p>
            <a:pPr marL="0" indent="0">
              <a:buNone/>
            </a:pPr>
            <a:r>
              <a:rPr lang="es-MX" sz="3600" b="1" dirty="0">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El artículo 34 de la Ley 1620 de 2013 establece la obligación de divulgar y difundir el contenido de la ley, la Ruta de Atención Integral, los protocolos de convivencia escolar y el Manual de Convivencia entre toda la comunidad educativa, incluyendo a los docentes. Esto garantiza que los docentes conozcan sus responsabilidades y puedan actuar oportunamente frente a situaciones que afecten la convivencia escolar.</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0778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49</a:t>
            </a:r>
          </a:p>
        </p:txBody>
      </p:sp>
      <p:sp>
        <p:nvSpPr>
          <p:cNvPr id="4" name="Marcador de contenido 3">
            <a:extLst>
              <a:ext uri="{FF2B5EF4-FFF2-40B4-BE49-F238E27FC236}">
                <a16:creationId xmlns:a16="http://schemas.microsoft.com/office/drawing/2014/main" id="{A65BFED9-12E0-4A85-AFD8-27D35FC53E95}"/>
              </a:ext>
            </a:extLst>
          </p:cNvPr>
          <p:cNvSpPr>
            <a:spLocks noGrp="1"/>
          </p:cNvSpPr>
          <p:nvPr>
            <p:ph idx="1"/>
          </p:nvPr>
        </p:nvSpPr>
        <p:spPr>
          <a:xfrm>
            <a:off x="685800" y="1371600"/>
            <a:ext cx="10820400" cy="4847085"/>
          </a:xfrm>
        </p:spPr>
        <p:txBody>
          <a:bodyPr>
            <a:normAutofit lnSpcReduction="10000"/>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Un docente se entera de que un estudiante está siendo víctima de ciberacoso a través de redes sociales, fuera del horario escolar. Según la Sentencia T-145 de 2016, el docente debe:</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No intervenir porque el hecho ocurrió fuera del colegio y en horas no lectivas.</a:t>
            </a:r>
          </a:p>
          <a:p>
            <a:pPr marL="0" indent="0">
              <a:buNone/>
            </a:pPr>
            <a:r>
              <a:rPr lang="es-MX" sz="2800" dirty="0">
                <a:latin typeface="Times New Roman" panose="02020603050405020304" pitchFamily="18" charset="0"/>
                <a:cs typeface="Times New Roman" panose="02020603050405020304" pitchFamily="18" charset="0"/>
              </a:rPr>
              <a:t>B) Activar la Ruta de Atención Integral, ya que el ciberacoso trasciende el entorno educativo y debe ser atendido por la institución.</a:t>
            </a:r>
          </a:p>
          <a:p>
            <a:pPr marL="0" indent="0">
              <a:buNone/>
            </a:pPr>
            <a:r>
              <a:rPr lang="es-MX" sz="2800" dirty="0">
                <a:latin typeface="Times New Roman" panose="02020603050405020304" pitchFamily="18" charset="0"/>
                <a:cs typeface="Times New Roman" panose="02020603050405020304" pitchFamily="18" charset="0"/>
              </a:rPr>
              <a:t>C) Remitir el caso exclusivamente a la policía de infancia sin informar al Comité Escolar.</a:t>
            </a:r>
          </a:p>
          <a:p>
            <a:pPr marL="0" indent="0">
              <a:buNone/>
            </a:pPr>
            <a:r>
              <a:rPr lang="es-MX" sz="2800" dirty="0">
                <a:latin typeface="Times New Roman" panose="02020603050405020304" pitchFamily="18" charset="0"/>
                <a:cs typeface="Times New Roman" panose="02020603050405020304" pitchFamily="18" charset="0"/>
              </a:rPr>
              <a:t>D) Solicitar al estudiante víctima que elimine sus redes sociales para evitar futuros ataques.</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4302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49</a:t>
            </a:r>
          </a:p>
        </p:txBody>
      </p:sp>
      <p:sp>
        <p:nvSpPr>
          <p:cNvPr id="5" name="Marcador de contenido 4">
            <a:extLst>
              <a:ext uri="{FF2B5EF4-FFF2-40B4-BE49-F238E27FC236}">
                <a16:creationId xmlns:a16="http://schemas.microsoft.com/office/drawing/2014/main" id="{6DF67285-9A26-4B83-BF70-5A785C12D44A}"/>
              </a:ext>
            </a:extLst>
          </p:cNvPr>
          <p:cNvSpPr>
            <a:spLocks noGrp="1"/>
          </p:cNvSpPr>
          <p:nvPr>
            <p:ph idx="1"/>
          </p:nvPr>
        </p:nvSpPr>
        <p:spPr>
          <a:xfrm>
            <a:off x="685800" y="1371600"/>
            <a:ext cx="10820400" cy="4847085"/>
          </a:xfrm>
        </p:spPr>
        <p:txBody>
          <a:bodyPr>
            <a:normAutofit fontScale="92500"/>
          </a:bodyPr>
          <a:lstStyle/>
          <a:p>
            <a:r>
              <a:rPr lang="es-MX" sz="3600" dirty="0">
                <a:latin typeface="Times New Roman" panose="02020603050405020304" pitchFamily="18" charset="0"/>
                <a:cs typeface="Times New Roman" panose="02020603050405020304" pitchFamily="18" charset="0"/>
              </a:rPr>
              <a:t>Respuesta Correcta: B.</a:t>
            </a:r>
          </a:p>
          <a:p>
            <a:r>
              <a:rPr lang="es-MX" sz="3600" dirty="0">
                <a:latin typeface="Times New Roman" panose="02020603050405020304" pitchFamily="18" charset="0"/>
                <a:cs typeface="Times New Roman" panose="02020603050405020304" pitchFamily="18" charset="0"/>
              </a:rPr>
              <a:t>Justificación: La Sentencia T-145 de 2016 definió el ciberacoso como la intimidación con uso deliberado de tecnologías de información para ejercer maltrato psicológico y continuado. La Corte ha precisado que el ciberacoso no se limita a entornos educativos, sino que trasciende a otros ámbitos, y corresponde a cada establecimiento educativo definir medidas para proteger los derechos fundamentales y hacer cesar el maltrato. Por lo tanto, el docente debe activar la Ruta de Atención Integral.</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63261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52718"/>
            <a:ext cx="9404723" cy="784411"/>
          </a:xfrm>
        </p:spPr>
        <p:txBody>
          <a:bodyPr/>
          <a:lstStyle/>
          <a:p>
            <a:r>
              <a:rPr lang="es-CO" dirty="0"/>
              <a:t>PREGUNTA 41</a:t>
            </a:r>
          </a:p>
        </p:txBody>
      </p:sp>
      <p:sp>
        <p:nvSpPr>
          <p:cNvPr id="5" name="Marcador de contenido 4">
            <a:extLst>
              <a:ext uri="{FF2B5EF4-FFF2-40B4-BE49-F238E27FC236}">
                <a16:creationId xmlns:a16="http://schemas.microsoft.com/office/drawing/2014/main" id="{D97DEF68-7AE6-4828-B3B2-FA2207139301}"/>
              </a:ext>
            </a:extLst>
          </p:cNvPr>
          <p:cNvSpPr>
            <a:spLocks noGrp="1"/>
          </p:cNvSpPr>
          <p:nvPr>
            <p:ph idx="1"/>
          </p:nvPr>
        </p:nvSpPr>
        <p:spPr>
          <a:xfrm>
            <a:off x="1103312" y="1344707"/>
            <a:ext cx="8946541" cy="4944034"/>
          </a:xfrm>
        </p:spPr>
        <p:txBody>
          <a:bodyPr>
            <a:normAutofit lnSpcReduction="10000"/>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Según el artículo 19 de la Ley 1620 de 2013, son responsabilidades de los docentes en el Sistema Nacional de Convivencia Escolar, excepto:</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Transformar las prácticas pedagógicas para construir ambientes de aprendizaje democráticos y tolerantes.</a:t>
            </a:r>
          </a:p>
          <a:p>
            <a:pPr marL="0" indent="0">
              <a:buNone/>
            </a:pPr>
            <a:r>
              <a:rPr lang="es-MX" sz="2400" dirty="0">
                <a:latin typeface="Times New Roman" panose="02020603050405020304" pitchFamily="18" charset="0"/>
                <a:cs typeface="Times New Roman" panose="02020603050405020304" pitchFamily="18" charset="0"/>
              </a:rPr>
              <a:t>B) Identificar, reportar y hacer seguimiento a los casos de acoso escolar, violencia escolar y vulneración de derechos sexuales y reproductivos.</a:t>
            </a:r>
          </a:p>
          <a:p>
            <a:pPr marL="0" indent="0">
              <a:buNone/>
            </a:pPr>
            <a:r>
              <a:rPr lang="es-MX" sz="2400" dirty="0">
                <a:latin typeface="Times New Roman" panose="02020603050405020304" pitchFamily="18" charset="0"/>
                <a:cs typeface="Times New Roman" panose="02020603050405020304" pitchFamily="18" charset="0"/>
              </a:rPr>
              <a:t>C) Expedir y reformar el Manual de Convivencia de la institución educativa anualmente.</a:t>
            </a:r>
          </a:p>
          <a:p>
            <a:pPr marL="0" indent="0">
              <a:buNone/>
            </a:pPr>
            <a:r>
              <a:rPr lang="es-MX" sz="2400" dirty="0">
                <a:latin typeface="Times New Roman" panose="02020603050405020304" pitchFamily="18" charset="0"/>
                <a:cs typeface="Times New Roman" panose="02020603050405020304" pitchFamily="18" charset="0"/>
              </a:rPr>
              <a:t>D) Registrar los casos de acoso y violencia escolar en el Sistema de Información Unificado de Convivencia Escolar (SIUCE).</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133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772363" y="372036"/>
            <a:ext cx="9404723" cy="784411"/>
          </a:xfrm>
        </p:spPr>
        <p:txBody>
          <a:bodyPr/>
          <a:lstStyle/>
          <a:p>
            <a:r>
              <a:rPr lang="es-CO" dirty="0"/>
              <a:t>PREGUNTA 50</a:t>
            </a:r>
          </a:p>
        </p:txBody>
      </p:sp>
      <p:sp>
        <p:nvSpPr>
          <p:cNvPr id="4" name="Marcador de contenido 3">
            <a:extLst>
              <a:ext uri="{FF2B5EF4-FFF2-40B4-BE49-F238E27FC236}">
                <a16:creationId xmlns:a16="http://schemas.microsoft.com/office/drawing/2014/main" id="{652C2519-6956-4978-8DB9-AAC71F770B76}"/>
              </a:ext>
            </a:extLst>
          </p:cNvPr>
          <p:cNvSpPr>
            <a:spLocks noGrp="1"/>
          </p:cNvSpPr>
          <p:nvPr>
            <p:ph idx="1"/>
          </p:nvPr>
        </p:nvSpPr>
        <p:spPr>
          <a:xfrm>
            <a:off x="685800" y="1156448"/>
            <a:ext cx="10820400" cy="5062238"/>
          </a:xfrm>
        </p:spPr>
        <p:txBody>
          <a:bodyPr>
            <a:normAutofit/>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Enunciado</a:t>
            </a:r>
            <a:r>
              <a:rPr lang="es-MX" sz="2800" dirty="0">
                <a:latin typeface="Times New Roman" panose="02020603050405020304" pitchFamily="18" charset="0"/>
                <a:cs typeface="Times New Roman" panose="02020603050405020304" pitchFamily="18" charset="0"/>
              </a:rPr>
              <a:t>: Según el artículo 19 de la Ley 1620 de 2013, además de identificar y reportar casos de acoso escolar, los docentes deben:</a:t>
            </a:r>
          </a:p>
          <a:p>
            <a:pPr marL="0" indent="0">
              <a:buNone/>
            </a:pPr>
            <a:r>
              <a:rPr lang="es-MX" sz="2800" b="1" dirty="0">
                <a:latin typeface="Times New Roman" panose="02020603050405020304" pitchFamily="18" charset="0"/>
                <a:cs typeface="Times New Roman" panose="02020603050405020304" pitchFamily="18" charset="0"/>
              </a:rPr>
              <a:t>Opciones de respuesta</a:t>
            </a:r>
            <a:r>
              <a:rPr lang="es-MX" sz="2800" dirty="0">
                <a:latin typeface="Times New Roman" panose="02020603050405020304" pitchFamily="18" charset="0"/>
                <a:cs typeface="Times New Roman" panose="02020603050405020304" pitchFamily="18" charset="0"/>
              </a:rPr>
              <a:t>:</a:t>
            </a:r>
          </a:p>
          <a:p>
            <a:pPr marL="0" indent="0">
              <a:buNone/>
            </a:pPr>
            <a:r>
              <a:rPr lang="es-MX" sz="2800" dirty="0">
                <a:latin typeface="Times New Roman" panose="02020603050405020304" pitchFamily="18" charset="0"/>
                <a:cs typeface="Times New Roman" panose="02020603050405020304" pitchFamily="18" charset="0"/>
              </a:rPr>
              <a:t>A) Transformar las prácticas pedagógicas para construir ambientes de aprendizaje democráticos y tolerantes.</a:t>
            </a:r>
          </a:p>
          <a:p>
            <a:pPr marL="0" indent="0">
              <a:buNone/>
            </a:pPr>
            <a:r>
              <a:rPr lang="es-MX" sz="2800" dirty="0">
                <a:latin typeface="Times New Roman" panose="02020603050405020304" pitchFamily="18" charset="0"/>
                <a:cs typeface="Times New Roman" panose="02020603050405020304" pitchFamily="18" charset="0"/>
              </a:rPr>
              <a:t>B) Expedir el Manual de Convivencia de la institución educativa.</a:t>
            </a:r>
          </a:p>
          <a:p>
            <a:pPr marL="0" indent="0">
              <a:buNone/>
            </a:pPr>
            <a:r>
              <a:rPr lang="es-MX" sz="2800" dirty="0">
                <a:latin typeface="Times New Roman" panose="02020603050405020304" pitchFamily="18" charset="0"/>
                <a:cs typeface="Times New Roman" panose="02020603050405020304" pitchFamily="18" charset="0"/>
              </a:rPr>
              <a:t>C) Designar a los representantes de los padres de familia ante el Comité Escolar de Convivencia.</a:t>
            </a:r>
          </a:p>
          <a:p>
            <a:pPr marL="0" indent="0">
              <a:buNone/>
            </a:pPr>
            <a:r>
              <a:rPr lang="es-MX" sz="2800" dirty="0">
                <a:latin typeface="Times New Roman" panose="02020603050405020304" pitchFamily="18" charset="0"/>
                <a:cs typeface="Times New Roman" panose="02020603050405020304" pitchFamily="18" charset="0"/>
              </a:rPr>
              <a:t>D) Sancionar disciplinariamente a los estudiantes sin necesidad de seguir un procedimiento.</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98664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772363" y="372036"/>
            <a:ext cx="9404723" cy="784411"/>
          </a:xfrm>
        </p:spPr>
        <p:txBody>
          <a:bodyPr/>
          <a:lstStyle/>
          <a:p>
            <a:r>
              <a:rPr lang="es-CO" dirty="0"/>
              <a:t>PREGUNTA 50</a:t>
            </a:r>
          </a:p>
        </p:txBody>
      </p:sp>
      <p:sp>
        <p:nvSpPr>
          <p:cNvPr id="5" name="Marcador de contenido 4">
            <a:extLst>
              <a:ext uri="{FF2B5EF4-FFF2-40B4-BE49-F238E27FC236}">
                <a16:creationId xmlns:a16="http://schemas.microsoft.com/office/drawing/2014/main" id="{7FF0469F-B8FC-4593-9D01-3695DBDB9FD6}"/>
              </a:ext>
            </a:extLst>
          </p:cNvPr>
          <p:cNvSpPr>
            <a:spLocks noGrp="1"/>
          </p:cNvSpPr>
          <p:nvPr>
            <p:ph idx="1"/>
          </p:nvPr>
        </p:nvSpPr>
        <p:spPr>
          <a:xfrm>
            <a:off x="685800" y="1250576"/>
            <a:ext cx="10820400" cy="4968109"/>
          </a:xfrm>
        </p:spPr>
        <p:txBody>
          <a:bodyPr>
            <a:normAutofit fontScale="92500" lnSpcReduction="10000"/>
          </a:bodyPr>
          <a:lstStyle/>
          <a:p>
            <a:pPr marL="0" indent="0">
              <a:buNone/>
            </a:pPr>
            <a:r>
              <a:rPr lang="es-MX" sz="3200" b="1" dirty="0">
                <a:solidFill>
                  <a:srgbClr val="FFFF00"/>
                </a:solidFill>
                <a:latin typeface="Times New Roman" panose="02020603050405020304" pitchFamily="18" charset="0"/>
                <a:cs typeface="Times New Roman" panose="02020603050405020304" pitchFamily="18" charset="0"/>
              </a:rPr>
              <a:t>Respuesta Correcta</a:t>
            </a:r>
            <a:r>
              <a:rPr lang="es-MX" sz="3200" dirty="0">
                <a:latin typeface="Times New Roman" panose="02020603050405020304" pitchFamily="18" charset="0"/>
                <a:cs typeface="Times New Roman" panose="02020603050405020304" pitchFamily="18" charset="0"/>
              </a:rPr>
              <a:t>: A.</a:t>
            </a:r>
          </a:p>
          <a:p>
            <a:pPr marL="0" indent="0">
              <a:buNone/>
            </a:pPr>
            <a:r>
              <a:rPr lang="es-MX" sz="3200" b="1" dirty="0">
                <a:solidFill>
                  <a:srgbClr val="FFFF00"/>
                </a:solidFill>
                <a:latin typeface="Times New Roman" panose="02020603050405020304" pitchFamily="18" charset="0"/>
                <a:cs typeface="Times New Roman" panose="02020603050405020304" pitchFamily="18" charset="0"/>
              </a:rPr>
              <a:t>Justificación</a:t>
            </a:r>
            <a:r>
              <a:rPr lang="es-MX" sz="3200" dirty="0">
                <a:latin typeface="Times New Roman" panose="02020603050405020304" pitchFamily="18" charset="0"/>
                <a:cs typeface="Times New Roman" panose="02020603050405020304" pitchFamily="18" charset="0"/>
              </a:rPr>
              <a:t>: El artículo 19 de la Ley 1620 de 2013 establece que una de las responsabilidades de los docentes es "transformar las prácticas pedagógicas para contribuir a la construcción de ambientes de aprendizajes democráticos y tolerantes que potencien la participación, la construcción colectiva de estrategias para la resolución de conflictos y el respeto a la dignidad, los derechos humanos, sexuales y reproductivos". Las demás opciones corresponden a otras instancias: la expedición del Manual de Convivencia es del Comité Escolar de Convivencia; la designación de representantes de padres es del Consejo de Padres; y las sanciones disciplinarias deben sujetarse al debido proceso.</a:t>
            </a:r>
          </a:p>
          <a:p>
            <a:endParaRPr lang="es-MX" sz="3200" dirty="0">
              <a:latin typeface="Times New Roman" panose="02020603050405020304" pitchFamily="18" charset="0"/>
              <a:cs typeface="Times New Roman" panose="02020603050405020304" pitchFamily="18" charset="0"/>
            </a:endParaRPr>
          </a:p>
          <a:p>
            <a:endParaRPr lang="es-CO"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8006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52718"/>
            <a:ext cx="9404723" cy="784411"/>
          </a:xfrm>
        </p:spPr>
        <p:txBody>
          <a:bodyPr/>
          <a:lstStyle/>
          <a:p>
            <a:r>
              <a:rPr lang="es-CO" dirty="0"/>
              <a:t>PREGUNTA 41</a:t>
            </a:r>
          </a:p>
        </p:txBody>
      </p:sp>
      <p:sp>
        <p:nvSpPr>
          <p:cNvPr id="4" name="Marcador de contenido 3">
            <a:extLst>
              <a:ext uri="{FF2B5EF4-FFF2-40B4-BE49-F238E27FC236}">
                <a16:creationId xmlns:a16="http://schemas.microsoft.com/office/drawing/2014/main" id="{B123D575-988D-426E-8448-4CBDEBD18E68}"/>
              </a:ext>
            </a:extLst>
          </p:cNvPr>
          <p:cNvSpPr>
            <a:spLocks noGrp="1"/>
          </p:cNvSpPr>
          <p:nvPr>
            <p:ph idx="1"/>
          </p:nvPr>
        </p:nvSpPr>
        <p:spPr/>
        <p:txBody>
          <a:bodyPr>
            <a:normAutofit/>
          </a:bodyPr>
          <a:lstStyle/>
          <a:p>
            <a:pPr marL="0" indent="0">
              <a:buNone/>
            </a:pPr>
            <a:r>
              <a:rPr lang="es-MX" sz="2800" b="1" dirty="0">
                <a:solidFill>
                  <a:srgbClr val="FFFF00"/>
                </a:solidFill>
                <a:latin typeface="Times New Roman" panose="02020603050405020304" pitchFamily="18" charset="0"/>
                <a:cs typeface="Times New Roman" panose="02020603050405020304" pitchFamily="18" charset="0"/>
              </a:rPr>
              <a:t>Respuesta Correcta</a:t>
            </a:r>
            <a:r>
              <a:rPr lang="es-MX" sz="2800" dirty="0">
                <a:latin typeface="Times New Roman" panose="02020603050405020304" pitchFamily="18" charset="0"/>
                <a:cs typeface="Times New Roman" panose="02020603050405020304" pitchFamily="18" charset="0"/>
              </a:rPr>
              <a:t>: C.</a:t>
            </a:r>
          </a:p>
          <a:p>
            <a:pPr marL="0" indent="0">
              <a:buNone/>
            </a:pPr>
            <a:r>
              <a:rPr lang="es-MX" sz="2800" b="1" dirty="0">
                <a:solidFill>
                  <a:srgbClr val="FFFF00"/>
                </a:solidFill>
                <a:latin typeface="Times New Roman" panose="02020603050405020304" pitchFamily="18" charset="0"/>
                <a:cs typeface="Times New Roman" panose="02020603050405020304" pitchFamily="18" charset="0"/>
              </a:rPr>
              <a:t>Justificación</a:t>
            </a:r>
            <a:r>
              <a:rPr lang="es-MX" sz="2800" dirty="0">
                <a:latin typeface="Times New Roman" panose="02020603050405020304" pitchFamily="18" charset="0"/>
                <a:cs typeface="Times New Roman" panose="02020603050405020304" pitchFamily="18" charset="0"/>
              </a:rPr>
              <a:t>: El artículo 19 de la Ley 1620 de 2013 establece las responsabilidades de los docentes en el Sistema Nacional de Convivencia Escolar, que incluyen transformar las prácticas pedagógicas, identificar y reportar casos de acoso y vulneración de derechos, y registrar los casos en el SIUCE. La expedición y reforma anual del Manual de Convivencia es competencia del Comité Escolar de Convivencia y del Consejo Directivo, no una responsabilidad individual del docente (artículo 22 de la Ley 1620).</a:t>
            </a:r>
          </a:p>
          <a:p>
            <a:endParaRPr lang="es-C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0179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52718"/>
            <a:ext cx="9404723" cy="784411"/>
          </a:xfrm>
        </p:spPr>
        <p:txBody>
          <a:bodyPr/>
          <a:lstStyle/>
          <a:p>
            <a:r>
              <a:rPr lang="es-CO" dirty="0"/>
              <a:t>PREGUNTA 42</a:t>
            </a:r>
          </a:p>
        </p:txBody>
      </p:sp>
      <p:sp>
        <p:nvSpPr>
          <p:cNvPr id="5" name="Marcador de contenido 4">
            <a:extLst>
              <a:ext uri="{FF2B5EF4-FFF2-40B4-BE49-F238E27FC236}">
                <a16:creationId xmlns:a16="http://schemas.microsoft.com/office/drawing/2014/main" id="{C2875928-610B-4776-9E73-86EDE97CEE0E}"/>
              </a:ext>
            </a:extLst>
          </p:cNvPr>
          <p:cNvSpPr>
            <a:spLocks noGrp="1"/>
          </p:cNvSpPr>
          <p:nvPr>
            <p:ph idx="1"/>
          </p:nvPr>
        </p:nvSpPr>
        <p:spPr/>
        <p:txBody>
          <a:bodyPr>
            <a:normAutofit lnSpcReduction="10000"/>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De acuerdo con la Sentencia T-176 de 2024, ¿cuál es la obligación del docente frente a señales o indicios de acoso escolar en el aula?</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Esperar a que existan pruebas contundentes y una denuncia formal para iniciar cualquier actuación.</a:t>
            </a:r>
          </a:p>
          <a:p>
            <a:pPr marL="0" indent="0">
              <a:buNone/>
            </a:pPr>
            <a:r>
              <a:rPr lang="es-MX" sz="2400" dirty="0">
                <a:latin typeface="Times New Roman" panose="02020603050405020304" pitchFamily="18" charset="0"/>
                <a:cs typeface="Times New Roman" panose="02020603050405020304" pitchFamily="18" charset="0"/>
              </a:rPr>
              <a:t>B) Activar la Ruta de Atención Integral de manera inmediata ante cualquier señal o indicio de acoso escolar, sin excusarse en la falta de pruebas.</a:t>
            </a:r>
          </a:p>
          <a:p>
            <a:pPr marL="0" indent="0">
              <a:buNone/>
            </a:pPr>
            <a:r>
              <a:rPr lang="es-MX" sz="2400" dirty="0">
                <a:latin typeface="Times New Roman" panose="02020603050405020304" pitchFamily="18" charset="0"/>
                <a:cs typeface="Times New Roman" panose="02020603050405020304" pitchFamily="18" charset="0"/>
              </a:rPr>
              <a:t>C) Derivar el caso directamente a la Fiscalía sin informar al Comité Escolar de Convivencia.</a:t>
            </a:r>
          </a:p>
          <a:p>
            <a:pPr marL="0" indent="0">
              <a:buNone/>
            </a:pPr>
            <a:r>
              <a:rPr lang="es-MX" sz="2400" dirty="0">
                <a:latin typeface="Times New Roman" panose="02020603050405020304" pitchFamily="18" charset="0"/>
                <a:cs typeface="Times New Roman" panose="02020603050405020304" pitchFamily="18" charset="0"/>
              </a:rPr>
              <a:t>D) Solicitar autorización escrita de los padres de familia antes de cualquier intervención.</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04409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42</a:t>
            </a:r>
          </a:p>
        </p:txBody>
      </p:sp>
      <p:sp>
        <p:nvSpPr>
          <p:cNvPr id="7" name="Marcador de contenido 6">
            <a:extLst>
              <a:ext uri="{FF2B5EF4-FFF2-40B4-BE49-F238E27FC236}">
                <a16:creationId xmlns:a16="http://schemas.microsoft.com/office/drawing/2014/main" id="{3597488B-0708-4CAA-9E1B-30C8009270D7}"/>
              </a:ext>
            </a:extLst>
          </p:cNvPr>
          <p:cNvSpPr>
            <a:spLocks noGrp="1"/>
          </p:cNvSpPr>
          <p:nvPr>
            <p:ph idx="1"/>
          </p:nvPr>
        </p:nvSpPr>
        <p:spPr/>
        <p:txBody>
          <a:bodyPr>
            <a:normAutofit fontScale="92500" lnSpcReduction="10000"/>
          </a:bodyPr>
          <a:lstStyle/>
          <a:p>
            <a:pPr marL="0" indent="0">
              <a:lnSpc>
                <a:spcPct val="107000"/>
              </a:lnSpc>
              <a:spcAft>
                <a:spcPts val="800"/>
              </a:spcAft>
              <a:buNone/>
            </a:pPr>
            <a:r>
              <a:rPr lang="es-CO" sz="3200" b="1"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Respuesta Correcta</a:t>
            </a:r>
            <a:r>
              <a:rPr lang="es-CO" sz="3200" dirty="0">
                <a:effectLst/>
                <a:latin typeface="Times New Roman" panose="02020603050405020304" pitchFamily="18" charset="0"/>
                <a:ea typeface="Calibri" panose="020F0502020204030204" pitchFamily="34" charset="0"/>
                <a:cs typeface="Times New Roman" panose="02020603050405020304" pitchFamily="18" charset="0"/>
              </a:rPr>
              <a:t>: B.</a:t>
            </a:r>
          </a:p>
          <a:p>
            <a:pPr marL="0" indent="0">
              <a:lnSpc>
                <a:spcPct val="107000"/>
              </a:lnSpc>
              <a:spcAft>
                <a:spcPts val="800"/>
              </a:spcAft>
              <a:buNone/>
            </a:pPr>
            <a:r>
              <a:rPr lang="es-CO" sz="3200" b="1" dirty="0">
                <a:solidFill>
                  <a:srgbClr val="FFFF00"/>
                </a:solidFill>
                <a:effectLst/>
                <a:latin typeface="Times New Roman" panose="02020603050405020304" pitchFamily="18" charset="0"/>
                <a:ea typeface="Calibri" panose="020F0502020204030204" pitchFamily="34" charset="0"/>
                <a:cs typeface="Times New Roman" panose="02020603050405020304" pitchFamily="18" charset="0"/>
              </a:rPr>
              <a:t>Justificación</a:t>
            </a:r>
            <a:r>
              <a:rPr lang="es-CO" sz="3200" dirty="0">
                <a:effectLst/>
                <a:latin typeface="Times New Roman" panose="02020603050405020304" pitchFamily="18" charset="0"/>
                <a:ea typeface="Calibri" panose="020F0502020204030204" pitchFamily="34" charset="0"/>
                <a:cs typeface="Times New Roman" panose="02020603050405020304" pitchFamily="18" charset="0"/>
              </a:rPr>
              <a:t>: La Sentencia T-176 de 2024 estableció que la Ruta de Atención Integral debe activarse ante cualquier señal o indicio de acoso escolar, no solo cuando existan pruebas plenas. La Corte subrayó que el Comité de Convivencia no puede argumentar la falta de pruebas para abstenerse de activar la ruta. Esta obligación aplica también a los docentes en el marco de sus responsabilidades de identificación y reporte temprano.</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0766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43</a:t>
            </a:r>
          </a:p>
        </p:txBody>
      </p:sp>
      <p:sp>
        <p:nvSpPr>
          <p:cNvPr id="4" name="Marcador de contenido 3">
            <a:extLst>
              <a:ext uri="{FF2B5EF4-FFF2-40B4-BE49-F238E27FC236}">
                <a16:creationId xmlns:a16="http://schemas.microsoft.com/office/drawing/2014/main" id="{9D6C0379-F086-4A42-A77C-3F14B69FBA34}"/>
              </a:ext>
            </a:extLst>
          </p:cNvPr>
          <p:cNvSpPr>
            <a:spLocks noGrp="1"/>
          </p:cNvSpPr>
          <p:nvPr>
            <p:ph idx="1"/>
          </p:nvPr>
        </p:nvSpPr>
        <p:spPr>
          <a:xfrm>
            <a:off x="685800" y="1546412"/>
            <a:ext cx="10820400" cy="4672273"/>
          </a:xfrm>
        </p:spPr>
        <p:txBody>
          <a:bodyPr>
            <a:normAutofit lnSpcReduction="10000"/>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Un docente tiene conocimiento de que un estudiante está siendo víctima de acoso sistemático por parte de sus compañeros. El docente decide no reportar el caso al Comité Escolar de Convivencia porque "los padres ya lo van a resolver". Según la Ley 1620 de 2013 y la jurisprudencia constitucional, esta omisión:</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Es correcta, porque la familia es el núcleo principal de la educación y debe resolver los conflictos.</a:t>
            </a:r>
          </a:p>
          <a:p>
            <a:pPr marL="0" indent="0">
              <a:buNone/>
            </a:pPr>
            <a:r>
              <a:rPr lang="es-MX" sz="2400" dirty="0">
                <a:latin typeface="Times New Roman" panose="02020603050405020304" pitchFamily="18" charset="0"/>
                <a:cs typeface="Times New Roman" panose="02020603050405020304" pitchFamily="18" charset="0"/>
              </a:rPr>
              <a:t>B) Es una falta disciplinaria que puede acarrear responsabilidades para el docente por incumplimiento de sus deberes legales.</a:t>
            </a:r>
          </a:p>
          <a:p>
            <a:pPr marL="0" indent="0">
              <a:buNone/>
            </a:pPr>
            <a:r>
              <a:rPr lang="es-MX" sz="2400" dirty="0">
                <a:latin typeface="Times New Roman" panose="02020603050405020304" pitchFamily="18" charset="0"/>
                <a:cs typeface="Times New Roman" panose="02020603050405020304" pitchFamily="18" charset="0"/>
              </a:rPr>
              <a:t>C) No tiene consecuencias, ya que el docente no tiene la obligación de reportar si el caso no es grave.</a:t>
            </a:r>
          </a:p>
          <a:p>
            <a:pPr marL="0" indent="0">
              <a:buNone/>
            </a:pPr>
            <a:r>
              <a:rPr lang="es-MX" sz="2400" dirty="0">
                <a:latin typeface="Times New Roman" panose="02020603050405020304" pitchFamily="18" charset="0"/>
                <a:cs typeface="Times New Roman" panose="02020603050405020304" pitchFamily="18" charset="0"/>
              </a:rPr>
              <a:t>D) Es válida siempre que el docente haya informado al estudiante víctima sobre sus derechos.</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5784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43</a:t>
            </a:r>
          </a:p>
        </p:txBody>
      </p:sp>
      <p:sp>
        <p:nvSpPr>
          <p:cNvPr id="5" name="Marcador de contenido 4">
            <a:extLst>
              <a:ext uri="{FF2B5EF4-FFF2-40B4-BE49-F238E27FC236}">
                <a16:creationId xmlns:a16="http://schemas.microsoft.com/office/drawing/2014/main" id="{FFC44649-111D-4611-AB71-847AF94AA694}"/>
              </a:ext>
            </a:extLst>
          </p:cNvPr>
          <p:cNvSpPr>
            <a:spLocks noGrp="1"/>
          </p:cNvSpPr>
          <p:nvPr>
            <p:ph idx="1"/>
          </p:nvPr>
        </p:nvSpPr>
        <p:spPr/>
        <p:txBody>
          <a:bodyPr>
            <a:normAutofit fontScale="92500" lnSpcReduction="10000"/>
          </a:bodyPr>
          <a:lstStyle/>
          <a:p>
            <a:pPr marL="0" indent="0">
              <a:buNone/>
            </a:pPr>
            <a:r>
              <a:rPr lang="es-MX" sz="3600" b="1"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B.</a:t>
            </a:r>
          </a:p>
          <a:p>
            <a:pPr marL="0" indent="0">
              <a:buNone/>
            </a:pPr>
            <a:r>
              <a:rPr lang="es-MX" sz="3600" b="1" dirty="0">
                <a:solidFill>
                  <a:srgbClr val="FFFF00"/>
                </a:solidFill>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El artículo 19 de la Ley 1620 de 2013 impone al docente la obligación de identificar, reportar y hacer seguimiento a los casos de acoso escolar y vulneración de derechos. La Sentencia T-082 de 2024 señaló que la desatención institucional a las denuncias de acoso escolar vulnera el derecho a vivir una vida libre de violencias en el entorno educativo. La omisión del docente puede generar responsabilidad disciplinaria.</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2583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44</a:t>
            </a:r>
          </a:p>
        </p:txBody>
      </p:sp>
      <p:sp>
        <p:nvSpPr>
          <p:cNvPr id="4" name="Marcador de contenido 3">
            <a:extLst>
              <a:ext uri="{FF2B5EF4-FFF2-40B4-BE49-F238E27FC236}">
                <a16:creationId xmlns:a16="http://schemas.microsoft.com/office/drawing/2014/main" id="{358BFB58-60B8-45D5-9A10-15746943315B}"/>
              </a:ext>
            </a:extLst>
          </p:cNvPr>
          <p:cNvSpPr>
            <a:spLocks noGrp="1"/>
          </p:cNvSpPr>
          <p:nvPr>
            <p:ph idx="1"/>
          </p:nvPr>
        </p:nvSpPr>
        <p:spPr>
          <a:xfrm>
            <a:off x="685800" y="1465730"/>
            <a:ext cx="10820400" cy="4793298"/>
          </a:xfrm>
        </p:spPr>
        <p:txBody>
          <a:bodyPr>
            <a:normAutofit/>
          </a:bodyPr>
          <a:lstStyle/>
          <a:p>
            <a:pPr marL="0" indent="0">
              <a:buNone/>
            </a:pPr>
            <a:r>
              <a:rPr lang="es-MX" sz="2400" b="1" dirty="0">
                <a:solidFill>
                  <a:srgbClr val="FFFF00"/>
                </a:solidFill>
                <a:latin typeface="Times New Roman" panose="02020603050405020304" pitchFamily="18" charset="0"/>
                <a:cs typeface="Times New Roman" panose="02020603050405020304" pitchFamily="18" charset="0"/>
              </a:rPr>
              <a:t>Enunciado</a:t>
            </a:r>
            <a:r>
              <a:rPr lang="es-MX" sz="2400" dirty="0">
                <a:latin typeface="Times New Roman" panose="02020603050405020304" pitchFamily="18" charset="0"/>
                <a:cs typeface="Times New Roman" panose="02020603050405020304" pitchFamily="18" charset="0"/>
              </a:rPr>
              <a:t>: En la Sentencia T-040 de 2025, la Corte Constitucional analizó el caso de una adolescente con TDAH que sufrió acoso escolar. Frente a la actuación del colegio, la Corte determinó que el docente y la institución deben:</a:t>
            </a:r>
          </a:p>
          <a:p>
            <a:pPr marL="0" indent="0">
              <a:buNone/>
            </a:pPr>
            <a:r>
              <a:rPr lang="es-MX" sz="2400" b="1" dirty="0">
                <a:solidFill>
                  <a:srgbClr val="FFFF00"/>
                </a:solidFill>
                <a:latin typeface="Times New Roman" panose="02020603050405020304" pitchFamily="18" charset="0"/>
                <a:cs typeface="Times New Roman" panose="02020603050405020304" pitchFamily="18" charset="0"/>
              </a:rPr>
              <a:t>Opciones de respuesta</a:t>
            </a:r>
            <a:r>
              <a:rPr lang="es-MX" sz="2400" dirty="0">
                <a:latin typeface="Times New Roman" panose="02020603050405020304" pitchFamily="18" charset="0"/>
                <a:cs typeface="Times New Roman" panose="02020603050405020304" pitchFamily="18" charset="0"/>
              </a:rPr>
              <a:t>:</a:t>
            </a:r>
          </a:p>
          <a:p>
            <a:pPr marL="0" indent="0">
              <a:buNone/>
            </a:pPr>
            <a:r>
              <a:rPr lang="es-MX" sz="2400" dirty="0">
                <a:latin typeface="Times New Roman" panose="02020603050405020304" pitchFamily="18" charset="0"/>
                <a:cs typeface="Times New Roman" panose="02020603050405020304" pitchFamily="18" charset="0"/>
              </a:rPr>
              <a:t>A) Aislar al estudiante víctima de acoso como medida de protección, incluso de manera indefinida.</a:t>
            </a:r>
          </a:p>
          <a:p>
            <a:pPr marL="0" indent="0">
              <a:buNone/>
            </a:pPr>
            <a:r>
              <a:rPr lang="es-MX" sz="2400" dirty="0">
                <a:latin typeface="Times New Roman" panose="02020603050405020304" pitchFamily="18" charset="0"/>
                <a:cs typeface="Times New Roman" panose="02020603050405020304" pitchFamily="18" charset="0"/>
              </a:rPr>
              <a:t>B) Atribuir la responsabilidad del acoso a la condición clínica del estudiante para justificar la falta de intervención.</a:t>
            </a:r>
          </a:p>
          <a:p>
            <a:pPr marL="0" indent="0">
              <a:buNone/>
            </a:pPr>
            <a:r>
              <a:rPr lang="es-MX" sz="2400" dirty="0">
                <a:latin typeface="Times New Roman" panose="02020603050405020304" pitchFamily="18" charset="0"/>
                <a:cs typeface="Times New Roman" panose="02020603050405020304" pitchFamily="18" charset="0"/>
              </a:rPr>
              <a:t>C) Implementar ajustes razonables (Plan Individual de Ajustes Razonables – PIAR) para garantizar una educación inclusiva y libre de violencia.</a:t>
            </a:r>
          </a:p>
          <a:p>
            <a:pPr marL="0" indent="0">
              <a:buNone/>
            </a:pPr>
            <a:r>
              <a:rPr lang="es-MX" sz="2400" dirty="0">
                <a:latin typeface="Times New Roman" panose="02020603050405020304" pitchFamily="18" charset="0"/>
                <a:cs typeface="Times New Roman" panose="02020603050405020304" pitchFamily="18" charset="0"/>
              </a:rPr>
              <a:t>D) Solicitar el retiro del estudiante de la institución si su condición afecta la convivencia escolar.</a:t>
            </a:r>
          </a:p>
          <a:p>
            <a:endParaRPr lang="es-CO"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1801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7BD89-6803-4E34-BFC8-E154DD0B5028}"/>
              </a:ext>
            </a:extLst>
          </p:cNvPr>
          <p:cNvSpPr>
            <a:spLocks noGrp="1"/>
          </p:cNvSpPr>
          <p:nvPr>
            <p:ph type="title"/>
          </p:nvPr>
        </p:nvSpPr>
        <p:spPr>
          <a:xfrm>
            <a:off x="646111" y="412377"/>
            <a:ext cx="9404723" cy="784411"/>
          </a:xfrm>
        </p:spPr>
        <p:txBody>
          <a:bodyPr/>
          <a:lstStyle/>
          <a:p>
            <a:r>
              <a:rPr lang="es-CO" dirty="0"/>
              <a:t>PREGUNTA 44</a:t>
            </a:r>
          </a:p>
        </p:txBody>
      </p:sp>
      <p:sp>
        <p:nvSpPr>
          <p:cNvPr id="5" name="Marcador de contenido 4">
            <a:extLst>
              <a:ext uri="{FF2B5EF4-FFF2-40B4-BE49-F238E27FC236}">
                <a16:creationId xmlns:a16="http://schemas.microsoft.com/office/drawing/2014/main" id="{F0BF1A96-D819-4D25-8E2E-F55B50DF64B5}"/>
              </a:ext>
            </a:extLst>
          </p:cNvPr>
          <p:cNvSpPr>
            <a:spLocks noGrp="1"/>
          </p:cNvSpPr>
          <p:nvPr>
            <p:ph idx="1"/>
          </p:nvPr>
        </p:nvSpPr>
        <p:spPr>
          <a:xfrm>
            <a:off x="685800" y="1358154"/>
            <a:ext cx="10820400" cy="4860532"/>
          </a:xfrm>
        </p:spPr>
        <p:txBody>
          <a:bodyPr>
            <a:normAutofit/>
          </a:bodyPr>
          <a:lstStyle/>
          <a:p>
            <a:pPr marL="0" indent="0">
              <a:buNone/>
            </a:pPr>
            <a:r>
              <a:rPr lang="es-MX" sz="3600" b="1" dirty="0">
                <a:solidFill>
                  <a:srgbClr val="FFFF00"/>
                </a:solidFill>
                <a:latin typeface="Times New Roman" panose="02020603050405020304" pitchFamily="18" charset="0"/>
                <a:cs typeface="Times New Roman" panose="02020603050405020304" pitchFamily="18" charset="0"/>
              </a:rPr>
              <a:t>Respuesta Correcta</a:t>
            </a:r>
            <a:r>
              <a:rPr lang="es-MX" sz="3600" dirty="0">
                <a:latin typeface="Times New Roman" panose="02020603050405020304" pitchFamily="18" charset="0"/>
                <a:cs typeface="Times New Roman" panose="02020603050405020304" pitchFamily="18" charset="0"/>
              </a:rPr>
              <a:t>: C.</a:t>
            </a:r>
          </a:p>
          <a:p>
            <a:pPr marL="0" indent="0">
              <a:buNone/>
            </a:pPr>
            <a:r>
              <a:rPr lang="es-MX" sz="3600" b="1" dirty="0">
                <a:solidFill>
                  <a:srgbClr val="FFFF00"/>
                </a:solidFill>
                <a:latin typeface="Times New Roman" panose="02020603050405020304" pitchFamily="18" charset="0"/>
                <a:cs typeface="Times New Roman" panose="02020603050405020304" pitchFamily="18" charset="0"/>
              </a:rPr>
              <a:t>Justificación</a:t>
            </a:r>
            <a:r>
              <a:rPr lang="es-MX" sz="3600" dirty="0">
                <a:latin typeface="Times New Roman" panose="02020603050405020304" pitchFamily="18" charset="0"/>
                <a:cs typeface="Times New Roman" panose="02020603050405020304" pitchFamily="18" charset="0"/>
              </a:rPr>
              <a:t>: La Sentencia T-040 de 2025 ordenó al Ministerio de Educación reglamentar el Plan Individual de Ajustes Razonables (PIAR) para estudiantes con TDAH, y estableció que las instituciones educativas tienen el deber de implementar ajustes razonables para garantizar una educación inclusiva. La Corte consideró que aislar al estudiante indefinidamente fue una medida desproporcionada y revictimizante.</a:t>
            </a:r>
          </a:p>
          <a:p>
            <a:endParaRPr lang="es-CO"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8870904"/>
      </p:ext>
    </p:extLst>
  </p:cSld>
  <p:clrMapOvr>
    <a:masterClrMapping/>
  </p:clrMapOvr>
</p:sld>
</file>

<file path=ppt/theme/theme1.xml><?xml version="1.0" encoding="utf-8"?>
<a:theme xmlns:a="http://schemas.openxmlformats.org/drawingml/2006/main" name="Estela de condensación">
  <a:themeElements>
    <a:clrScheme name="Estela de condensación">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Estela de condensación">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tela de condensación">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Estela de condensación</Template>
  <TotalTime>50</TotalTime>
  <Words>2004</Words>
  <Application>Microsoft Office PowerPoint</Application>
  <PresentationFormat>Panorámica</PresentationFormat>
  <Paragraphs>101</Paragraphs>
  <Slides>21</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21</vt:i4>
      </vt:variant>
    </vt:vector>
  </HeadingPairs>
  <TitlesOfParts>
    <vt:vector size="25" baseType="lpstr">
      <vt:lpstr>Arial</vt:lpstr>
      <vt:lpstr>Century Gothic</vt:lpstr>
      <vt:lpstr>Times New Roman</vt:lpstr>
      <vt:lpstr>Estela de condensación</vt:lpstr>
      <vt:lpstr>SIMULACRO  LEY 1620 DE 2013</vt:lpstr>
      <vt:lpstr>PREGUNTA 41</vt:lpstr>
      <vt:lpstr>PREGUNTA 41</vt:lpstr>
      <vt:lpstr>PREGUNTA 42</vt:lpstr>
      <vt:lpstr>PREGUNTA 42</vt:lpstr>
      <vt:lpstr>PREGUNTA 43</vt:lpstr>
      <vt:lpstr>PREGUNTA 43</vt:lpstr>
      <vt:lpstr>PREGUNTA 44</vt:lpstr>
      <vt:lpstr>PREGUNTA 44</vt:lpstr>
      <vt:lpstr>PREGUNTA 45</vt:lpstr>
      <vt:lpstr>PREGUNTA 45</vt:lpstr>
      <vt:lpstr>PREGUNTA 46</vt:lpstr>
      <vt:lpstr>PREGUNTA 46</vt:lpstr>
      <vt:lpstr>PREGUNTA 47</vt:lpstr>
      <vt:lpstr>PREGUNTA 47</vt:lpstr>
      <vt:lpstr>PREGUNTA 48</vt:lpstr>
      <vt:lpstr>PREGUNTA 48</vt:lpstr>
      <vt:lpstr>PREGUNTA 49</vt:lpstr>
      <vt:lpstr>PREGUNTA 49</vt:lpstr>
      <vt:lpstr>PREGUNTA 50</vt:lpstr>
      <vt:lpstr>PREGUNTA 50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SIMULACRO  LEY 1620 DE 2013</dc:title>
  <dc:creator>jfua61@gmail.com</dc:creator>
  <cp:lastModifiedBy>jfua61@gmail.com</cp:lastModifiedBy>
  <cp:revision>1</cp:revision>
  <dcterms:created xsi:type="dcterms:W3CDTF">2026-06-12T15:29:55Z</dcterms:created>
  <dcterms:modified xsi:type="dcterms:W3CDTF">2026-06-12T16:20:38Z</dcterms:modified>
</cp:coreProperties>
</file>