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6/9/2026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6/9/2026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6/9/2026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6/9/2026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6/9/2026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944770-5EF5-4EF5-B7D2-1E7BE0020D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s-CO" dirty="0"/>
              <a:t>Ley 2383 de 2024</a:t>
            </a:r>
            <a:br>
              <a:rPr lang="es-CO" dirty="0"/>
            </a:br>
            <a:r>
              <a:rPr lang="es-MX" sz="3100" dirty="0"/>
              <a:t>“Por medio de la cual se promueve la educación socioemocional en Colombia”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3520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EDBE39-EB6B-46EA-B7C6-6E725D6FE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Beneficios esperados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549D4F-6937-4354-9FB5-3974247E85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es-MX" sz="3200" dirty="0"/>
          </a:p>
          <a:p>
            <a:pPr marL="0" indent="0">
              <a:buNone/>
            </a:pPr>
            <a:r>
              <a:rPr lang="es-MX" sz="3200" dirty="0"/>
              <a:t>· </a:t>
            </a:r>
            <a:r>
              <a:rPr lang="es-MX" sz="3200" b="1" dirty="0">
                <a:solidFill>
                  <a:srgbClr val="FFFF00"/>
                </a:solidFill>
              </a:rPr>
              <a:t>Mayor empatía </a:t>
            </a:r>
            <a:r>
              <a:rPr lang="es-MX" sz="3200" dirty="0"/>
              <a:t>y disminución de conductas agresivas</a:t>
            </a:r>
          </a:p>
          <a:p>
            <a:pPr marL="0" indent="0">
              <a:buNone/>
            </a:pPr>
            <a:r>
              <a:rPr lang="es-MX" sz="3200" dirty="0"/>
              <a:t>· Mejora del rendimiento académico (evidencia internacional: hasta +11 puntos percentiles)</a:t>
            </a:r>
          </a:p>
          <a:p>
            <a:pPr marL="0" indent="0">
              <a:buNone/>
            </a:pPr>
            <a:r>
              <a:rPr lang="es-MX" sz="3200" dirty="0"/>
              <a:t>· </a:t>
            </a:r>
            <a:r>
              <a:rPr lang="es-MX" sz="3200" b="1" dirty="0">
                <a:solidFill>
                  <a:srgbClr val="FFFF00"/>
                </a:solidFill>
              </a:rPr>
              <a:t>Entornos educativos más humanos, resilientes e inclusivos</a:t>
            </a:r>
          </a:p>
          <a:p>
            <a:pPr marL="0" indent="0">
              <a:buNone/>
            </a:pPr>
            <a:r>
              <a:rPr lang="es-MX" sz="3200" dirty="0"/>
              <a:t>· </a:t>
            </a:r>
            <a:r>
              <a:rPr lang="es-MX" sz="3200" b="1" dirty="0">
                <a:solidFill>
                  <a:srgbClr val="FFFF00"/>
                </a:solidFill>
              </a:rPr>
              <a:t>Prevención del acoso escolar y problemas de salud mental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2149538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8EEB88-F8E0-4B91-AFFB-F7EEE1DD7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Próximos pasos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28C1912-BEE3-4A2D-839F-DCF909236C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MX" sz="2800" dirty="0"/>
          </a:p>
          <a:p>
            <a:pPr marL="0" indent="0">
              <a:buNone/>
            </a:pPr>
            <a:r>
              <a:rPr lang="es-MX" sz="2800" dirty="0"/>
              <a:t>· Ministerio de Educación – Expedir la </a:t>
            </a:r>
            <a:r>
              <a:rPr lang="es-MX" sz="2800" b="1" dirty="0">
                <a:solidFill>
                  <a:srgbClr val="FFFF00"/>
                </a:solidFill>
              </a:rPr>
              <a:t>reglamentación completa</a:t>
            </a:r>
          </a:p>
          <a:p>
            <a:pPr marL="0" indent="0">
              <a:buNone/>
            </a:pPr>
            <a:r>
              <a:rPr lang="es-MX" sz="2800" dirty="0"/>
              <a:t>· Ministerio de Salud – Aplicar primera </a:t>
            </a:r>
            <a:r>
              <a:rPr lang="es-MX" sz="2800" b="1" dirty="0">
                <a:solidFill>
                  <a:srgbClr val="FFFF00"/>
                </a:solidFill>
              </a:rPr>
              <a:t>Encuesta Nacional de Salud Mental en estudiantes</a:t>
            </a:r>
          </a:p>
          <a:p>
            <a:pPr marL="0" indent="0">
              <a:buNone/>
            </a:pPr>
            <a:r>
              <a:rPr lang="es-MX" sz="2800" dirty="0"/>
              <a:t>· CNCE – Publicar </a:t>
            </a:r>
            <a:r>
              <a:rPr lang="es-MX" sz="2800" b="1" dirty="0">
                <a:solidFill>
                  <a:srgbClr val="FFFF00"/>
                </a:solidFill>
              </a:rPr>
              <a:t>lineamientos pedagógicos </a:t>
            </a:r>
            <a:r>
              <a:rPr lang="es-MX" sz="2800" dirty="0"/>
              <a:t>detallados</a:t>
            </a:r>
          </a:p>
          <a:p>
            <a:pPr marL="0" indent="0">
              <a:buNone/>
            </a:pPr>
            <a:r>
              <a:rPr lang="es-MX" sz="2800" dirty="0"/>
              <a:t>· Colegios – Realizar </a:t>
            </a:r>
            <a:r>
              <a:rPr lang="es-MX" sz="2800" b="1" dirty="0">
                <a:solidFill>
                  <a:srgbClr val="FFFF00"/>
                </a:solidFill>
              </a:rPr>
              <a:t>diagnóstico inicial </a:t>
            </a:r>
            <a:r>
              <a:rPr lang="es-MX" sz="2800" dirty="0"/>
              <a:t>de nivel socioemocional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3539163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F96E80-BC89-4A88-96DE-8222F843E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Cierre y preguntas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732B77-8E26-457B-887E-7D3C181E3F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200" dirty="0"/>
              <a:t>La Ley 2383 de 2024 </a:t>
            </a:r>
            <a:r>
              <a:rPr lang="es-MX" sz="3200" b="1" dirty="0">
                <a:solidFill>
                  <a:srgbClr val="FFFF00"/>
                </a:solidFill>
              </a:rPr>
              <a:t>no es solo una norma, es una apuesta por el bienestar integral desde la escuela</a:t>
            </a:r>
            <a:r>
              <a:rPr lang="es-MX" sz="3200" dirty="0"/>
              <a:t>.</a:t>
            </a:r>
          </a:p>
          <a:p>
            <a:endParaRPr lang="es-MX" sz="3200" dirty="0"/>
          </a:p>
          <a:p>
            <a:r>
              <a:rPr lang="es-MX" sz="3200" dirty="0"/>
              <a:t>“Educar la mente sin educar el corazón no es educación en absoluto.” – Aristóteles (adaptado)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2753305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DBD59B-5A21-4CCA-B622-CA5AB1802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¿Qué es esta ley?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7C5B1F-8A40-46BC-AAB9-12EE3CFE6F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858384"/>
            <a:ext cx="10820400" cy="402412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MX" sz="3200" dirty="0"/>
              <a:t>Una ley que convierte la educación socioemocional en </a:t>
            </a:r>
            <a:r>
              <a:rPr lang="es-MX" sz="3200" b="1" dirty="0">
                <a:solidFill>
                  <a:srgbClr val="FFFF00"/>
                </a:solidFill>
              </a:rPr>
              <a:t>obligatoria y transversal </a:t>
            </a:r>
            <a:r>
              <a:rPr lang="es-MX" sz="3200" dirty="0"/>
              <a:t>en todos los colegios de Colombia.</a:t>
            </a:r>
          </a:p>
          <a:p>
            <a:endParaRPr lang="es-MX" sz="3200" dirty="0"/>
          </a:p>
          <a:p>
            <a:pPr marL="0" indent="0">
              <a:buNone/>
            </a:pPr>
            <a:r>
              <a:rPr lang="es-MX" sz="3200" dirty="0"/>
              <a:t>· Alcance: Preescolar, básica y media</a:t>
            </a:r>
          </a:p>
          <a:p>
            <a:pPr marL="0" indent="0">
              <a:buNone/>
            </a:pPr>
            <a:r>
              <a:rPr lang="es-MX" sz="3200" dirty="0"/>
              <a:t>· Público: Instituciones educativas públicas y privadas</a:t>
            </a:r>
          </a:p>
          <a:p>
            <a:pPr marL="0" indent="0">
              <a:buNone/>
            </a:pPr>
            <a:r>
              <a:rPr lang="es-MX" sz="3200" dirty="0"/>
              <a:t>· Objetivo central</a:t>
            </a:r>
            <a:r>
              <a:rPr lang="es-MX" sz="3200" b="1" dirty="0">
                <a:solidFill>
                  <a:srgbClr val="FFFF00"/>
                </a:solidFill>
              </a:rPr>
              <a:t>: Desarrollar competencias emocionales, sociales y éticas </a:t>
            </a:r>
            <a:r>
              <a:rPr lang="es-MX" sz="3200" dirty="0"/>
              <a:t>en estudiantes, docentes y familias.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2062161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31FE8A-399B-48FD-968E-8A059837C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Objetivo principal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27065CB-4BC3-4802-9FEF-ADC9E0CB99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dirty="0"/>
              <a:t>Institucionalizar la educación socioemocional como pilar del desarrollo integral.</a:t>
            </a:r>
          </a:p>
          <a:p>
            <a:pPr marL="0" indent="0">
              <a:buNone/>
            </a:pPr>
            <a:r>
              <a:rPr lang="es-MX" sz="2800" dirty="0"/>
              <a:t>Busca que los estudiantes </a:t>
            </a:r>
            <a:r>
              <a:rPr lang="es-MX" sz="2800" b="1" dirty="0">
                <a:solidFill>
                  <a:srgbClr val="FFFF00"/>
                </a:solidFill>
              </a:rPr>
              <a:t>aprendan</a:t>
            </a:r>
            <a:r>
              <a:rPr lang="es-MX" sz="2800" dirty="0"/>
              <a:t> a:</a:t>
            </a:r>
          </a:p>
          <a:p>
            <a:pPr marL="0" indent="0">
              <a:buNone/>
            </a:pPr>
            <a:r>
              <a:rPr lang="es-MX" sz="2800" dirty="0"/>
              <a:t>· Gestionar sus emociones de forma asertiva</a:t>
            </a:r>
          </a:p>
          <a:p>
            <a:pPr marL="0" indent="0">
              <a:buNone/>
            </a:pPr>
            <a:r>
              <a:rPr lang="es-MX" sz="2800" dirty="0"/>
              <a:t>· Cuidar de sí mismos y de los demás</a:t>
            </a:r>
          </a:p>
          <a:p>
            <a:pPr marL="0" indent="0">
              <a:buNone/>
            </a:pPr>
            <a:r>
              <a:rPr lang="es-MX" sz="2800" dirty="0"/>
              <a:t>· Promover la salud mental y relaciones sanas</a:t>
            </a:r>
          </a:p>
          <a:p>
            <a:pPr marL="0" indent="0">
              <a:buNone/>
            </a:pPr>
            <a:r>
              <a:rPr lang="es-MX" sz="2800" dirty="0"/>
              <a:t>· Construir proyectos personales, familiares y académicos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737574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4A3A4-EF52-458B-8D66-BC60D9E32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/>
              <a:t>Definiciones clave (según la ley)</a:t>
            </a:r>
            <a:br>
              <a:rPr lang="es-MX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E4046F7-DBDF-4F31-8F5D-B34ED23A70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2800" b="1" dirty="0">
                <a:solidFill>
                  <a:srgbClr val="FFFF00"/>
                </a:solidFill>
              </a:rPr>
              <a:t>Educación socioemocional</a:t>
            </a:r>
          </a:p>
          <a:p>
            <a:r>
              <a:rPr lang="es-MX" sz="2800" dirty="0"/>
              <a:t>Conjunto de competencias cognitivas, sociales y emocionales para gestionar emociones, pensamientos y comportamientos, favoreciendo la salud mental.</a:t>
            </a:r>
          </a:p>
          <a:p>
            <a:endParaRPr lang="es-MX" sz="2800" dirty="0"/>
          </a:p>
          <a:p>
            <a:pPr marL="0" indent="0">
              <a:buNone/>
            </a:pPr>
            <a:r>
              <a:rPr lang="es-MX" sz="2800" b="1" dirty="0">
                <a:solidFill>
                  <a:srgbClr val="FFFF00"/>
                </a:solidFill>
              </a:rPr>
              <a:t>Desarrollo integral</a:t>
            </a:r>
          </a:p>
          <a:p>
            <a:r>
              <a:rPr lang="es-MX" sz="2800" dirty="0"/>
              <a:t>Proceso de transformación donde el sujeto desarrolla identidad y autonomía a lo largo de toda la vida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2970664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76DED0-37F2-410C-81A1-4147861CE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 ¿A quiénes aplica?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6725E02-A2F7-49E3-B2B6-AE5416047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sz="3200" dirty="0"/>
              <a:t>· </a:t>
            </a:r>
            <a:r>
              <a:rPr lang="es-MX" sz="3200" b="1" dirty="0">
                <a:solidFill>
                  <a:srgbClr val="FFFF00"/>
                </a:solidFill>
              </a:rPr>
              <a:t>Estudiantes</a:t>
            </a:r>
            <a:r>
              <a:rPr lang="es-MX" sz="3200" dirty="0"/>
              <a:t>: desde preescolar hasta grado 11</a:t>
            </a:r>
          </a:p>
          <a:p>
            <a:pPr marL="0" indent="0">
              <a:buNone/>
            </a:pPr>
            <a:r>
              <a:rPr lang="es-MX" sz="3200" dirty="0"/>
              <a:t>· </a:t>
            </a:r>
            <a:r>
              <a:rPr lang="es-MX" sz="3200" b="1" dirty="0">
                <a:solidFill>
                  <a:srgbClr val="FFFF00"/>
                </a:solidFill>
              </a:rPr>
              <a:t>Docentes y directivos</a:t>
            </a:r>
            <a:r>
              <a:rPr lang="es-MX" sz="3200" dirty="0"/>
              <a:t>: deben recibir formación</a:t>
            </a:r>
          </a:p>
          <a:p>
            <a:pPr marL="0" indent="0">
              <a:buNone/>
            </a:pPr>
            <a:r>
              <a:rPr lang="es-MX" sz="3200" dirty="0"/>
              <a:t>· </a:t>
            </a:r>
            <a:r>
              <a:rPr lang="es-MX" sz="3200" b="1" dirty="0">
                <a:solidFill>
                  <a:srgbClr val="FFFF00"/>
                </a:solidFill>
              </a:rPr>
              <a:t>Padres y tutores</a:t>
            </a:r>
            <a:r>
              <a:rPr lang="es-MX" sz="3200" dirty="0"/>
              <a:t>: corresponsables mediante “Escuela para Familias”</a:t>
            </a:r>
          </a:p>
          <a:p>
            <a:pPr marL="0" indent="0">
              <a:buNone/>
            </a:pPr>
            <a:r>
              <a:rPr lang="es-MX" sz="3200" dirty="0"/>
              <a:t>· </a:t>
            </a:r>
            <a:r>
              <a:rPr lang="es-MX" sz="3200" b="1" dirty="0">
                <a:solidFill>
                  <a:srgbClr val="FFFF00"/>
                </a:solidFill>
              </a:rPr>
              <a:t>Toda la comunidad educativa</a:t>
            </a:r>
            <a:r>
              <a:rPr lang="es-MX" sz="3200" dirty="0"/>
              <a:t> en todo el territorio nacional</a:t>
            </a:r>
          </a:p>
          <a:p>
            <a:pPr marL="0" indent="0">
              <a:buNone/>
            </a:pPr>
            <a:r>
              <a:rPr lang="es-MX" sz="3200" dirty="0"/>
              <a:t>Con enfoque étnico y territorial (adaptación a zonas rurales y lenguas nativas)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3089156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BF791D-F773-4514-B078-D73B52A14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/>
              <a:t>Cuatro líneas de intervención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7A4CC07-5FED-45B2-A54B-73D1A1C38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MX" sz="2800" dirty="0"/>
          </a:p>
          <a:p>
            <a:pPr marL="0" indent="0">
              <a:buNone/>
            </a:pPr>
            <a:r>
              <a:rPr lang="es-MX" sz="2800" dirty="0"/>
              <a:t>1. </a:t>
            </a:r>
            <a:r>
              <a:rPr lang="es-MX" sz="2800" b="1" dirty="0">
                <a:solidFill>
                  <a:srgbClr val="FFFF00"/>
                </a:solidFill>
              </a:rPr>
              <a:t>Para estudiantes </a:t>
            </a:r>
            <a:r>
              <a:rPr lang="es-MX" sz="2800" dirty="0"/>
              <a:t>– formación en valores, liderazgo, hábitos saludables</a:t>
            </a:r>
          </a:p>
          <a:p>
            <a:pPr marL="0" indent="0">
              <a:buNone/>
            </a:pPr>
            <a:r>
              <a:rPr lang="es-MX" sz="2800" dirty="0"/>
              <a:t>2. </a:t>
            </a:r>
            <a:r>
              <a:rPr lang="es-MX" sz="2800" b="1" dirty="0">
                <a:solidFill>
                  <a:srgbClr val="FFFF00"/>
                </a:solidFill>
              </a:rPr>
              <a:t>Capacitación docente </a:t>
            </a:r>
            <a:r>
              <a:rPr lang="es-MX" sz="2800" dirty="0"/>
              <a:t>– formación continua en competencias socioemocionales</a:t>
            </a:r>
          </a:p>
          <a:p>
            <a:pPr marL="0" indent="0">
              <a:buNone/>
            </a:pPr>
            <a:r>
              <a:rPr lang="es-MX" sz="2800" dirty="0"/>
              <a:t>3. </a:t>
            </a:r>
            <a:r>
              <a:rPr lang="es-MX" sz="2800" b="1" dirty="0">
                <a:solidFill>
                  <a:srgbClr val="FFFF00"/>
                </a:solidFill>
              </a:rPr>
              <a:t>Comunidad escolar </a:t>
            </a:r>
            <a:r>
              <a:rPr lang="es-MX" sz="2800" dirty="0"/>
              <a:t>– relaciones interpersonales e institucionales sanas</a:t>
            </a:r>
          </a:p>
          <a:p>
            <a:pPr marL="0" indent="0">
              <a:buNone/>
            </a:pPr>
            <a:r>
              <a:rPr lang="es-MX" sz="2800" dirty="0"/>
              <a:t>4</a:t>
            </a:r>
            <a:r>
              <a:rPr lang="es-MX" sz="2800" b="1" dirty="0">
                <a:solidFill>
                  <a:srgbClr val="FFFF00"/>
                </a:solidFill>
              </a:rPr>
              <a:t>. Escuela para Familias </a:t>
            </a:r>
            <a:r>
              <a:rPr lang="es-MX" sz="2800" dirty="0"/>
              <a:t>– formación para padres, madres y tutores</a:t>
            </a:r>
          </a:p>
          <a:p>
            <a:endParaRPr lang="es-CO" sz="2800" dirty="0"/>
          </a:p>
        </p:txBody>
      </p:sp>
    </p:spTree>
    <p:extLst>
      <p:ext uri="{BB962C8B-B14F-4D97-AF65-F5344CB8AC3E}">
        <p14:creationId xmlns:p14="http://schemas.microsoft.com/office/powerpoint/2010/main" val="4181539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FDF138-6CA1-4321-99A2-82E3857DD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Implementación en 3 etapas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23D0B3-F722-45DE-8881-D29DBA085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s-MX" sz="3200" dirty="0"/>
          </a:p>
          <a:p>
            <a:pPr marL="0" indent="0">
              <a:buNone/>
            </a:pPr>
            <a:r>
              <a:rPr lang="es-MX" sz="3200" dirty="0"/>
              <a:t>Etapa Acción</a:t>
            </a:r>
          </a:p>
          <a:p>
            <a:pPr marL="0" indent="0">
              <a:buNone/>
            </a:pPr>
            <a:r>
              <a:rPr lang="es-MX" sz="3200" dirty="0"/>
              <a:t>1. </a:t>
            </a:r>
            <a:r>
              <a:rPr lang="es-MX" sz="3200" b="1" dirty="0">
                <a:solidFill>
                  <a:srgbClr val="FFFF00"/>
                </a:solidFill>
              </a:rPr>
              <a:t>Formulación</a:t>
            </a:r>
            <a:r>
              <a:rPr lang="es-MX" sz="3200" dirty="0"/>
              <a:t> El CNCE diseña lineamientos y herramientas pedagógicas.</a:t>
            </a:r>
          </a:p>
          <a:p>
            <a:pPr marL="0" indent="0">
              <a:buNone/>
            </a:pPr>
            <a:r>
              <a:rPr lang="es-MX" sz="3200" dirty="0"/>
              <a:t>2. </a:t>
            </a:r>
            <a:r>
              <a:rPr lang="es-MX" sz="3200" b="1" dirty="0">
                <a:solidFill>
                  <a:srgbClr val="FFFF00"/>
                </a:solidFill>
              </a:rPr>
              <a:t>Implementación Colegios </a:t>
            </a:r>
            <a:r>
              <a:rPr lang="es-MX" sz="3200" dirty="0"/>
              <a:t>aplican en aula, previo diagnóstico institucional.</a:t>
            </a:r>
          </a:p>
          <a:p>
            <a:pPr marL="0" indent="0">
              <a:buNone/>
            </a:pPr>
            <a:r>
              <a:rPr lang="es-MX" sz="3200" dirty="0"/>
              <a:t>3. </a:t>
            </a:r>
            <a:r>
              <a:rPr lang="es-MX" sz="3200" b="1" dirty="0">
                <a:solidFill>
                  <a:srgbClr val="FFFF00"/>
                </a:solidFill>
              </a:rPr>
              <a:t>Seguimiento</a:t>
            </a:r>
            <a:r>
              <a:rPr lang="es-MX" sz="3200" dirty="0"/>
              <a:t> </a:t>
            </a:r>
            <a:r>
              <a:rPr lang="es-MX" sz="3200" dirty="0" err="1"/>
              <a:t>MinEducación</a:t>
            </a:r>
            <a:r>
              <a:rPr lang="es-MX" sz="3200" dirty="0"/>
              <a:t> y CNCE monitorean y publican resultados.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4161755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8638F0-E17C-4323-BE7E-AC8CE97A3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Actores clave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8E86306-C699-49E4-AFD5-75CC682DF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MX" sz="3200" dirty="0"/>
              <a:t>· Ministerio de Educación Nacional – Reglamenta en 1 año e informa al Congreso</a:t>
            </a:r>
          </a:p>
          <a:p>
            <a:pPr marL="0" indent="0">
              <a:buNone/>
            </a:pPr>
            <a:r>
              <a:rPr lang="es-MX" sz="3200" dirty="0"/>
              <a:t>· Comité Nacional de Convivencia Escolar (CNCE) – Coordina lineamientos y seguimiento</a:t>
            </a:r>
          </a:p>
          <a:p>
            <a:pPr marL="0" indent="0">
              <a:buNone/>
            </a:pPr>
            <a:r>
              <a:rPr lang="es-MX" sz="3200" dirty="0"/>
              <a:t>· Ministerio de Salud – Encuesta nacional de salud mental en estudiantes; prevención de suicidio, </a:t>
            </a:r>
            <a:r>
              <a:rPr lang="es-MX" sz="3200" dirty="0" err="1"/>
              <a:t>bullying</a:t>
            </a:r>
            <a:r>
              <a:rPr lang="es-MX" sz="3200" dirty="0"/>
              <a:t> y consumo de sustancias</a:t>
            </a:r>
          </a:p>
          <a:p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805506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E3A824-3655-4036-8045-7B07D38FF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Contexto y desafíos</a:t>
            </a:r>
            <a:br>
              <a:rPr lang="es-CO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8B4F32-37DE-4C11-9E38-7FB58C30F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329030"/>
            <a:ext cx="10820400" cy="4024125"/>
          </a:xfrm>
        </p:spPr>
        <p:txBody>
          <a:bodyPr>
            <a:normAutofit fontScale="92500" lnSpcReduction="20000"/>
          </a:bodyPr>
          <a:lstStyle/>
          <a:p>
            <a:endParaRPr lang="es-MX" sz="2400" dirty="0"/>
          </a:p>
          <a:p>
            <a:pPr marL="0" indent="0">
              <a:buNone/>
            </a:pPr>
            <a:r>
              <a:rPr lang="es-MX" sz="2400" b="1" dirty="0">
                <a:solidFill>
                  <a:srgbClr val="FFFF00"/>
                </a:solidFill>
              </a:rPr>
              <a:t>Contexto</a:t>
            </a:r>
          </a:p>
          <a:p>
            <a:endParaRPr lang="es-MX" sz="2400" dirty="0"/>
          </a:p>
          <a:p>
            <a:pPr marL="0" indent="0">
              <a:buNone/>
            </a:pPr>
            <a:r>
              <a:rPr lang="es-MX" sz="2400" dirty="0"/>
              <a:t>· La ley 2383 es la norma marco; la acompañan otras leyes (2414, 2491, 2503)</a:t>
            </a:r>
          </a:p>
          <a:p>
            <a:pPr marL="0" indent="0">
              <a:buNone/>
            </a:pPr>
            <a:r>
              <a:rPr lang="es-MX" sz="2400" dirty="0"/>
              <a:t>·Alineada con estándares internacionales (OCDE, CASEL)</a:t>
            </a:r>
          </a:p>
          <a:p>
            <a:endParaRPr lang="es-MX" sz="2400" dirty="0"/>
          </a:p>
          <a:p>
            <a:pPr marL="0" indent="0">
              <a:buNone/>
            </a:pPr>
            <a:r>
              <a:rPr lang="es-MX" sz="2400" b="1" dirty="0">
                <a:solidFill>
                  <a:srgbClr val="FFFF00"/>
                </a:solidFill>
              </a:rPr>
              <a:t>Desafíos principales</a:t>
            </a:r>
          </a:p>
          <a:p>
            <a:pPr marL="0" indent="0">
              <a:buNone/>
            </a:pPr>
            <a:r>
              <a:rPr lang="es-MX" sz="2400" dirty="0"/>
              <a:t>· Capacitar masivamente a docentes (no solo enseñar, sino modelar habilidades)</a:t>
            </a:r>
          </a:p>
          <a:p>
            <a:pPr marL="0" indent="0">
              <a:buNone/>
            </a:pPr>
            <a:r>
              <a:rPr lang="es-MX" sz="2400" dirty="0"/>
              <a:t>· Adaptar herramientas a zonas rurales y comunidades étnicas</a:t>
            </a:r>
          </a:p>
          <a:p>
            <a:pPr marL="0" indent="0">
              <a:buNone/>
            </a:pPr>
            <a:r>
              <a:rPr lang="es-MX" sz="2400" dirty="0"/>
              <a:t>· Lograr participación activa de las familias</a:t>
            </a:r>
          </a:p>
          <a:p>
            <a:endParaRPr lang="es-CO" sz="2400" dirty="0"/>
          </a:p>
        </p:txBody>
      </p:sp>
    </p:spTree>
    <p:extLst>
      <p:ext uri="{BB962C8B-B14F-4D97-AF65-F5344CB8AC3E}">
        <p14:creationId xmlns:p14="http://schemas.microsoft.com/office/powerpoint/2010/main" val="2109882259"/>
      </p:ext>
    </p:extLst>
  </p:cSld>
  <p:clrMapOvr>
    <a:masterClrMapping/>
  </p:clrMapOvr>
</p:sld>
</file>

<file path=ppt/theme/theme1.xml><?xml version="1.0" encoding="utf-8"?>
<a:theme xmlns:a="http://schemas.openxmlformats.org/drawingml/2006/main" name="Estela de condensación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{85886A04-FF32-46F4-BD2D-5B9D4646460F}TF49310879-45c6-4d72-870a-c20bc0dca33218b4381c-a0a828f5d38b</Template>
  <TotalTime>28</TotalTime>
  <Words>583</Words>
  <Application>Microsoft Office PowerPoint</Application>
  <PresentationFormat>Panorámica</PresentationFormat>
  <Paragraphs>69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5" baseType="lpstr">
      <vt:lpstr>Arial</vt:lpstr>
      <vt:lpstr>Century Gothic</vt:lpstr>
      <vt:lpstr>Estela de condensación</vt:lpstr>
      <vt:lpstr>Ley 2383 de 2024 “Por medio de la cual se promueve la educación socioemocional en Colombia”</vt:lpstr>
      <vt:lpstr>¿Qué es esta ley? </vt:lpstr>
      <vt:lpstr>Objetivo principal </vt:lpstr>
      <vt:lpstr>Definiciones clave (según la ley) </vt:lpstr>
      <vt:lpstr> ¿A quiénes aplica? </vt:lpstr>
      <vt:lpstr>Cuatro líneas de intervención </vt:lpstr>
      <vt:lpstr>Implementación en 3 etapas </vt:lpstr>
      <vt:lpstr>Actores clave </vt:lpstr>
      <vt:lpstr>Contexto y desafíos </vt:lpstr>
      <vt:lpstr>Beneficios esperados </vt:lpstr>
      <vt:lpstr>Próximos pasos </vt:lpstr>
      <vt:lpstr>Cierre y preguntas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Ley 2383 de 2024 “Por medio de la cual se promueve la educación socioemocional en Colombia”</dc:title>
  <dc:creator>jfua61@gmail.com</dc:creator>
  <cp:lastModifiedBy>jfua61@gmail.com</cp:lastModifiedBy>
  <cp:revision>2</cp:revision>
  <dcterms:created xsi:type="dcterms:W3CDTF">2026-06-09T13:33:52Z</dcterms:created>
  <dcterms:modified xsi:type="dcterms:W3CDTF">2026-06-09T16:34:33Z</dcterms:modified>
</cp:coreProperties>
</file>