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58" r:id="rId9"/>
    <p:sldId id="259" r:id="rId10"/>
    <p:sldId id="270" r:id="rId11"/>
    <p:sldId id="271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460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445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1582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84561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49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666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36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467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16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390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61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2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67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4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858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195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13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0827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65442D-AB18-4AFA-98A6-49549C5E52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CO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Sistema Nacional de Convivencia Escolar y Formación para los Derechos Humanos, la Educación para la Sexualidad y la Prevención y Mitigación de la Violencia Escolar</a:t>
            </a:r>
            <a:endParaRPr lang="es-CO" sz="7200" b="1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38127CB-C8DD-4A5F-845E-B0068B1B1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8791575" cy="2133599"/>
          </a:xfrm>
        </p:spPr>
        <p:txBody>
          <a:bodyPr>
            <a:normAutofit/>
          </a:bodyPr>
          <a:lstStyle/>
          <a:p>
            <a:r>
              <a:rPr lang="es-CO" sz="2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1620 de 2013 y sus Decretos Reglamentarios</a:t>
            </a:r>
            <a:endParaRPr lang="es-CO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22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9082B-0CEF-4715-A097-248D0DA90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La dignidad humana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7FDCDA-44B3-40FE-A75E-4F706B011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un principio fundamental en la Corte Constitucional de Colombia, considerado como un </a:t>
            </a:r>
            <a:r>
              <a:rPr lang="es-MX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derecho autónomo y esencial para la protección de los derechos fundamentales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Concepto de Dignidad Humana</a:t>
            </a:r>
          </a:p>
          <a:p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dignidad humana se entiende como un derecho fundamental que protege la autonomía, las condiciones de vida y la integridad física y moral de las personas. La Corte Constitucional ha establecido que la dignidad es un valor fundante del ordenamiento jurídico y del Estado, y se manifiesta en diversas dimensiones, tales como:</a:t>
            </a:r>
          </a:p>
          <a:p>
            <a:endParaRPr lang="es-MX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CO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360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9082B-0CEF-4715-A097-248D0DA90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La dignidad humana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7FDCDA-44B3-40FE-A75E-4F706B011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sz="2800" b="1" dirty="0">
                <a:solidFill>
                  <a:srgbClr val="FFFF00"/>
                </a:solidFill>
              </a:rPr>
              <a:t>Autonomía</a:t>
            </a:r>
            <a:r>
              <a:rPr lang="es-MX" sz="2800" dirty="0"/>
              <a:t>: La capacidad de cada individuo para diseñar su propio plan de vida y tomar decisiones sobre su existencia.</a:t>
            </a:r>
          </a:p>
          <a:p>
            <a:r>
              <a:rPr lang="es-MX" sz="2800" b="1" dirty="0">
                <a:solidFill>
                  <a:srgbClr val="FFFF00"/>
                </a:solidFill>
              </a:rPr>
              <a:t>Condiciones materiales de existencia</a:t>
            </a:r>
            <a:r>
              <a:rPr lang="es-MX" sz="2800" dirty="0"/>
              <a:t>: La dignidad implica garantizar condiciones de vida adecuadas para todos los ciudadanos.</a:t>
            </a:r>
          </a:p>
          <a:p>
            <a:r>
              <a:rPr lang="es-MX" sz="2800" b="1" dirty="0">
                <a:solidFill>
                  <a:srgbClr val="FFFF00"/>
                </a:solidFill>
              </a:rPr>
              <a:t>Intangibilidad de bienes no patrimoniales</a:t>
            </a:r>
            <a:r>
              <a:rPr lang="es-MX" sz="2800" dirty="0"/>
              <a:t>: Esto incluye la protección de la integridad física y moral, asegurando que las personas no sean sometidas a tratos degradantes o humillantes 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861471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8394BA-8251-437A-9D52-C9E60AB2E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Decreto Reglamentario 1965 de 2013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5FA272-C760-4BA7-979E-757EB4D6B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del Decreto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Reglamenta el funcionamiento del Sistema Nacional de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Herramientas que Reglamenta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SIUCE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Sistema de Información Unificado de Convivencia Escolar.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Ruta de Atención Integral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Define sus pasos y protocolos de atención.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156861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67787B-41B0-4D86-8A9D-9C7B6D13F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Decreto Reglamentario 1038 de 2015 (Educación para la Paz)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3E552F-7AED-47B5-B05F-F31118583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Contexto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Derogó parcialmente el Decreto 1965 de 2013 en lo relacionado con la Cátedra de la Paz.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del Decreto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Reglamenta la Cátedra de la Paz en todas las instituciones educativas del país.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Aporte a la Convivencia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Fortalece la competencia ciudadana para la resolución pacífica de conflictos y el respeto por los derechos humanos.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Recursos Educativos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Promueve el uso de herramientas pedagógicas para la construcción de una cultura de paz. (Ver enlace oficial de Colombia Aprende para más recursos). 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205010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94DFD8-9684-47B1-B07F-39308CF68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 ¿Qué es la Ruta de Atención Integral?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C271542-BDEB-41B3-A6B1-49A1DFB6C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el conjunto de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acciones, protocolos y procesos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deben implementar los colegios para garantizar la protección de los estudiantes.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Centralizar la información y responder de manera oportuna a las situaciones que afectan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Importancia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</a:t>
            </a:r>
            <a:r>
              <a:rPr lang="es-CO" sz="2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hoja de ruta obligatoria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docentes y directivos docentes ante cualquier caso de conflicto, acoso o vulneración de derechos.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271374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65FDFD-A865-4C54-A4D5-20581B01C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Clasificación de las Situaciones Escolares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2CC12F-1160-4E69-AB81-80827FFDF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s-CO" sz="2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Conflicto manejable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Se resuelve mediante mediación de pares y medidas pedagógicas (ej. conflicto por un balón).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Agresión escolar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Afecta la dignidad del estudiante. No se considera delito, pero requiere medidas correctivas y seguimiento (ej. exclusión sistemática).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III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Violencia escolar grave / Vulneración de derechos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Constituye una posible vulneración de derechos humanos. Activar protocolos y remitir a autoridades competentes (ej. acoso sexual, microtráfico, porte de armas). 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2137449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228369-98EA-4674-B311-AF6D38330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El Rol del Docente en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F10B812-A2C4-42B3-AF88-295BEB6C2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Reconocer las señales o indicios de acoso o vulneración de derechos (Sentencia T-176 de 2024). Ante una señal o indicio, ¡se activa la ruta!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Proteger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 · Medidas Pedagógicas: Para situaciones Tipo I y II.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 · Medidas de Protección: Para situaciones Tipo III, reportando a las autoridades.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Reportar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Activar el Comité Escolar de Convivencia y, si es necesario, a la Personería o al ICBF.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959129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869C07-FEBE-4180-AC87-5F7C1BFC7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Jurisprudencia Clave para el Docente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0FAF23-A036-41E4-98C2-6943CB822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T-478 de 2015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(Caso Sergio Urrego):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establece? Los manuales de convivencia NO pueden ser discriminatorios por orientación sexual o identidad de género.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 de Acoso: Es la agresión repetida y sistemática, donde existe un desequilibrio de poder entre agresor y víctima.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Límite a la Autonomía: La autonomía escolar termina donde empiezan los derechos fundamentales.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487076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6AF4E-BAFE-41DB-9BBA-3B29C06F1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Otras Sentencias Relevantes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77E04B-998E-4BC3-B3B6-4B13C6695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T-145 de 2016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Ciberacoso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El uso de tecnologías para ejercer maltrato psicológico continuado también es acoso escolar y debe ser atendido por la institución, aunque ocurra fuera del horario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T-082 de 2024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Acoso Sexual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La falta de rutas claras y oportunas para atender el acoso sexual en el ámbito escolar vulnera el derecho a una vida libre de violencia. La omisión institucional es grave.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T-040 de 2025 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Estudiantes con TDAH: </a:t>
            </a:r>
            <a:r>
              <a:rPr lang="es-MX" sz="28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Trastorno por Déficit de Atención e Hiperactividad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Aislar a un estudiante por su condición clínica es discriminatorio. La institución debe garantizar la permanencia educativa.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3852845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A386C3-386C-41E4-A74B-75255F423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debe contener el Manual de Convivencia?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C93090-76C0-4E76-A0B6-397277015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Debe incluir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Acuerdos y pautas de convivencia para toda la comunidad educativa.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2. Medidas pedagógicas y alternativas de solución frente a las situaciones.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3. Protocolos claros sobre cómo activar la Ruta de Atención Integral.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4. Prohibición expresa de la discriminación por cualquier motivo y del consumo/expendio de sustancias psicoactivas.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 puede contener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Cláusulas que violen la igualdad o el libre desarrollo de la personalidad. (T-478/15)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85596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DC09A9-F375-4F64-8944-4702AE62E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Ley 1620 de 2013 y sus Decretos Reglamentarios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75C656-4E2A-477A-94B4-DC44C8BAF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3989995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una ley ordinaria que crea el Sistema Nacional de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Objeto Principal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Contribuir a la formación de ciudadanos activos que aporten a la construcción de una sociedad democrática, participativa, pluralista e intercultural.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Ejes Articuladores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Formación en Derechos Humanos.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Educación para la Sexualidad.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Prevención y Mitigación de la Violencia Escolar.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1775176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A82AD2-CBA4-432A-A481-927761DBB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Guía de Estudio para Docentes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F9A5677-89D1-442E-B62B-E3A6D39F1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6"/>
            <a:ext cx="9905999" cy="3989996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Leyes Base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Constitución Política (Artículos 44 y 67 - Derechos del niño y educación), Ley 115 de 1994, Ley 1098 de 2006 (Código de Infancia y Adolescencia).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Específica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 · Estudiar: Ley 1620 de 2013 (Objeto, principios y definiciones).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 · Estudiar: Decreto 1965 de 2013 (Ruta y Comités).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· Memorizar: Fallos T-478/2015, T-082/2024 y T-040/2025.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· Entender: La diferencia entre conflicto escolar, acoso y violencia grave.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6452225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5F854B-54D7-4E73-9C83-7BCFA8401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Conclusiones y Cierre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464D28-4CE2-40EE-8A07-C76F5757D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208007"/>
            <a:ext cx="10820400" cy="4024125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1620 no es solo una normativa,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una herramienta pedagógica 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nos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invita a transformar la escuela en un verdadero espacio de formación en ciudadanía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Para el docente: </a:t>
            </a:r>
            <a:r>
              <a:rPr lang="es-CO" sz="120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Conocer esta ley es dominar la Ruta de Atención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Máxima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1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 ámbito escolar, ante cualquier indicio de vulneración, se debe actuar con debida diligencia, garantizando el debido proceso y protegiendo el interés superior del menor</a:t>
            </a:r>
            <a:r>
              <a:rPr lang="es-CO" sz="1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s-CO" sz="4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D475196-E06C-4663-A9A3-825CAB16C6E8}"/>
              </a:ext>
            </a:extLst>
          </p:cNvPr>
          <p:cNvSpPr txBox="1"/>
          <p:nvPr/>
        </p:nvSpPr>
        <p:spPr>
          <a:xfrm>
            <a:off x="564104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85E394D-532C-40AB-BE87-A1E2C8F4FE88}"/>
              </a:ext>
            </a:extLst>
          </p:cNvPr>
          <p:cNvSpPr txBox="1"/>
          <p:nvPr/>
        </p:nvSpPr>
        <p:spPr>
          <a:xfrm>
            <a:off x="5641041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8F6E1CC-2F6A-41EF-83BB-F0AEAD75A582}"/>
              </a:ext>
            </a:extLst>
          </p:cNvPr>
          <p:cNvSpPr txBox="1"/>
          <p:nvPr/>
        </p:nvSpPr>
        <p:spPr>
          <a:xfrm>
            <a:off x="5096435" y="6858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1019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3718F57-0BEB-4301-9B7B-B59783D7F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1"/>
            <a:ext cx="10820400" cy="46588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b="1" dirty="0">
                <a:solidFill>
                  <a:srgbClr val="FFFF00"/>
                </a:solidFill>
              </a:rPr>
              <a:t>Competencias ciudadanas</a:t>
            </a:r>
            <a:r>
              <a:rPr lang="es-MX" sz="3200" dirty="0"/>
              <a:t>. Es una de las competencias básicas que se define como el conjunto de conocimientos y de habilidades cognitivas, emocionales y comunicativas que, articulados entre sí, hacen posible que el ciudadano actúe de manera constructiva en una sociedad democrática.</a:t>
            </a:r>
          </a:p>
          <a:p>
            <a:pPr marL="0" indent="0">
              <a:buNone/>
            </a:pPr>
            <a:r>
              <a:rPr lang="es-CO" sz="3200" dirty="0"/>
              <a:t> 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31DF2A2-A829-4096-9E12-5D16D430A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199597"/>
            <a:ext cx="8610600" cy="1293028"/>
          </a:xfrm>
        </p:spPr>
        <p:txBody>
          <a:bodyPr>
            <a:normAutofit/>
          </a:bodyPr>
          <a:lstStyle/>
          <a:p>
            <a:r>
              <a:rPr lang="es-CO" dirty="0"/>
              <a:t>. </a:t>
            </a:r>
            <a:br>
              <a:rPr lang="es-CO" dirty="0"/>
            </a:br>
            <a:r>
              <a:rPr lang="es-CO" dirty="0"/>
              <a:t>CONCEPTOS</a:t>
            </a:r>
          </a:p>
        </p:txBody>
      </p:sp>
    </p:spTree>
    <p:extLst>
      <p:ext uri="{BB962C8B-B14F-4D97-AF65-F5344CB8AC3E}">
        <p14:creationId xmlns:p14="http://schemas.microsoft.com/office/powerpoint/2010/main" val="2990508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3718F57-0BEB-4301-9B7B-B59783D7F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00201"/>
            <a:ext cx="10820400" cy="46588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s-MX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aquella orientada a </a:t>
            </a:r>
            <a:r>
              <a:rPr lang="es-MX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formar personas capaces de reconocerse como sujetos activos titulares de derechos humanos, sexuales y reproductivos </a:t>
            </a:r>
            <a:r>
              <a:rPr lang="es-MX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la cual desarrollarán competencias para relacionarse consigo mismo y con los demás, con criterios de respeto por sí mismo, por el otro y por el entorno, con el fin de poder alcanzar un estado de bienestar físico, mental y social que les posibilite tomar decisiones asertivas, informadas y autónomas para ejercer una sexualidad libre, satisfactoria, responsable y sana en torno a la construcción de su proyecto de vida y a la transformación de las dinámicas sociales, hacia el establecimiento de relaciones más justas, democráticas y responsables.</a:t>
            </a:r>
            <a:endParaRPr lang="es-CO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F31DF2A2-A829-4096-9E12-5D16D430A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228599"/>
            <a:ext cx="8610600" cy="1237131"/>
          </a:xfrm>
        </p:spPr>
        <p:txBody>
          <a:bodyPr>
            <a:noAutofit/>
          </a:bodyPr>
          <a:lstStyle/>
          <a:p>
            <a:r>
              <a:rPr lang="es-CO" sz="2400" dirty="0"/>
              <a:t>. </a:t>
            </a:r>
            <a:br>
              <a:rPr lang="es-CO" sz="2400" dirty="0"/>
            </a:br>
            <a:r>
              <a:rPr lang="es-CO" sz="2400" b="1" dirty="0"/>
              <a:t>C0NCEPTOS:</a:t>
            </a:r>
            <a:br>
              <a:rPr lang="es-CO" sz="2400" b="1" dirty="0"/>
            </a:br>
            <a:r>
              <a:rPr lang="es-MX" sz="2400" b="1" dirty="0"/>
              <a:t>Educación para el ejercicio de los derechos humanos, sexuales y reproductivos</a:t>
            </a:r>
            <a:br>
              <a:rPr lang="es-MX" sz="2400" dirty="0"/>
            </a:br>
            <a:r>
              <a:rPr lang="es-CO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0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DCFDF-3EF6-4759-969C-1C3496BF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Acoso escolar o</a:t>
            </a:r>
            <a:br>
              <a:rPr lang="es-CO" dirty="0"/>
            </a:br>
            <a:r>
              <a:rPr lang="es-CO" dirty="0" err="1"/>
              <a:t>bullying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C7A1B8-79FA-47D9-8B51-36F035237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034" y="2194560"/>
            <a:ext cx="10753165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Conducta negativa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intencional metódica y sistemática 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 agresión, intimidación, humillación, ridiculización, difamación, coacción, aislamiento deliberado, amenaza o incitación a la violencia o cualquier forma de maltrato psicológico, verbal, físico o por medios electrónicos</a:t>
            </a:r>
            <a:r>
              <a:rPr lang="es-MX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contra un niño, niña, o adolescente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por parte de un estudiante o varios de sus pares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quienes mantiene una </a:t>
            </a:r>
            <a:r>
              <a:rPr lang="es-MX" sz="2800" b="1" u="sng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relación de poder asimétrica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que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 presenta de forma reiterada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 a lo largo de un tiempo determinado.</a:t>
            </a:r>
            <a:endParaRPr lang="es-CO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591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DCFDF-3EF6-4759-969C-1C3496BF2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Acoso escolar o</a:t>
            </a:r>
            <a:br>
              <a:rPr lang="es-CO" dirty="0"/>
            </a:br>
            <a:r>
              <a:rPr lang="es-CO" dirty="0" err="1"/>
              <a:t>bullying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1C7A1B8-79FA-47D9-8B51-36F035237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034" y="2194560"/>
            <a:ext cx="10753165" cy="40241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También puede ocurrir por parte de </a:t>
            </a:r>
            <a:r>
              <a:rPr lang="es-MX" sz="2800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docentes contra estudiantes, o por parte de estudiantes contra docentes</a:t>
            </a:r>
            <a:r>
              <a:rPr lang="es-MX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ante la indiferencia o complicidad de su entorno. El acoso escolar tiene consecuencias sobre la salud, el bienestar emocional y el rendimiento escolar de los estudiantes y sobre el ambiente de aprendizaje y el clima escolar del establecimiento educativo.</a:t>
            </a:r>
            <a:endParaRPr lang="es-CO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09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FA0A46-2BCE-477F-94A9-561134CD4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Ciberbullying</a:t>
            </a:r>
            <a:br>
              <a:rPr lang="es-CO" dirty="0"/>
            </a:br>
            <a:r>
              <a:rPr lang="es-CO" dirty="0"/>
              <a:t>o ciberacoso escolar: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057F4C-9E25-4500-BF1B-DF9E1089D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4000" dirty="0"/>
              <a:t>Forma de </a:t>
            </a:r>
            <a:r>
              <a:rPr lang="es-MX" sz="4000" b="1" dirty="0">
                <a:solidFill>
                  <a:srgbClr val="FFFF00"/>
                </a:solidFill>
              </a:rPr>
              <a:t>intimidación con uso deliberado de tecnologías de información </a:t>
            </a:r>
            <a:r>
              <a:rPr lang="es-MX" sz="4000" dirty="0"/>
              <a:t>(internet, redes sociales virtuales, telefonía móvil y videojuegos Online ) para ejercer maltrato psicológico y continuado.</a:t>
            </a:r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1414206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74E818-760A-403E-B601-BA7230A3A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es el Sistema Nacional de Convivencia Escolar?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6D41C2-B905-4CC8-A47B-B14AD38F5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Concepto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Es el conjunto de políticas, instancias, lineamientos y acciones articuladas entre el Estado y las instituciones educativas.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Funciones Clave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Fomentar la formación ciudadana.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Promover el ejercicio de los derechos humanos, sexuales y reproductivos.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Prevenir y mitigar la violencia escolar y el embarazo en la adolescencia.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2680063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5CF0E7-F044-4659-AC06-328F0A5B1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Principios del Sistema 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3D7FD4-D761-427C-81AA-B864D9BBF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249487"/>
            <a:ext cx="9905999" cy="416476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se basa en los siguientes principios fundamentales: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Integralidad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La convivencia escolar se aborda de manera completa, vinculando la formación, la prevención y la atención.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Corresponsabilidad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La familia, el colegio y el Estado son responsables de garantizar la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Autonomía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Los establecimientos educativos pueden ajustar sus manuales de convivencia dentro del marco constitucional.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Diversidad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Reconocimiento, respeto y valoración de la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dignidad propia y ajena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sin discriminación por razones de género, orientación sexual, etnia o condición social.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484667367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Estela de condensación</Template>
  <TotalTime>190</TotalTime>
  <Words>1708</Words>
  <Application>Microsoft Office PowerPoint</Application>
  <PresentationFormat>Panorámica</PresentationFormat>
  <Paragraphs>93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7" baseType="lpstr">
      <vt:lpstr>Arial</vt:lpstr>
      <vt:lpstr>Calibri</vt:lpstr>
      <vt:lpstr>Century Gothic</vt:lpstr>
      <vt:lpstr>Tahoma</vt:lpstr>
      <vt:lpstr>Times New Roman</vt:lpstr>
      <vt:lpstr>Estela de condensación</vt:lpstr>
      <vt:lpstr>Sistema Nacional de Convivencia Escolar y Formación para los Derechos Humanos, la Educación para la Sexualidad y la Prevención y Mitigación de la Violencia Escolar</vt:lpstr>
      <vt:lpstr>Ley 1620 de 2013 y sus Decretos Reglamentarios</vt:lpstr>
      <vt:lpstr>.  CONCEPTOS</vt:lpstr>
      <vt:lpstr>.  C0NCEPTOS: Educación para el ejercicio de los derechos humanos, sexuales y reproductivos  </vt:lpstr>
      <vt:lpstr> Acoso escolar o bullying </vt:lpstr>
      <vt:lpstr> Acoso escolar o bullying </vt:lpstr>
      <vt:lpstr> Ciberbullying o ciberacoso escolar: </vt:lpstr>
      <vt:lpstr>¿Qué es el Sistema Nacional de Convivencia Escolar?</vt:lpstr>
      <vt:lpstr>Principios del Sistema </vt:lpstr>
      <vt:lpstr>La dignidad humana </vt:lpstr>
      <vt:lpstr>La dignidad humana </vt:lpstr>
      <vt:lpstr>Decreto Reglamentario 1965 de 2013</vt:lpstr>
      <vt:lpstr>Decreto Reglamentario 1038 de 2015 (Educación para la Paz)</vt:lpstr>
      <vt:lpstr> ¿Qué es la Ruta de Atención Integral?</vt:lpstr>
      <vt:lpstr>Clasificación de las Situaciones Escolares</vt:lpstr>
      <vt:lpstr>El Rol del Docente en la Ruta</vt:lpstr>
      <vt:lpstr>Jurisprudencia Clave para el Docente</vt:lpstr>
      <vt:lpstr>Otras Sentencias Relevantes</vt:lpstr>
      <vt:lpstr>¿Qué debe contener el Manual de Convivencia?</vt:lpstr>
      <vt:lpstr>Guía de Estudio para Docentes</vt:lpstr>
      <vt:lpstr>Conclusiones y 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Sistema Nacional de Convivencia Escolar y Formación para los Derechos Humanos, la Educación para la Sexualidad y la Prevención y Mitigación de la Violencia Escolar</dc:title>
  <dc:creator>jfua61@gmail.com</dc:creator>
  <cp:lastModifiedBy>jfua61@gmail.com</cp:lastModifiedBy>
  <cp:revision>5</cp:revision>
  <dcterms:created xsi:type="dcterms:W3CDTF">2026-06-07T20:47:26Z</dcterms:created>
  <dcterms:modified xsi:type="dcterms:W3CDTF">2026-06-12T14:59:09Z</dcterms:modified>
</cp:coreProperties>
</file>