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744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225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4835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6242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0031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6126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027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546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4149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438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2518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146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7367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1777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5851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6103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4481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5325A-B4F0-4B7B-8C83-2B13AB18398B}" type="datetimeFigureOut">
              <a:rPr lang="es-CO" smtClean="0"/>
              <a:t>10/06/2026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6A7E5-919C-47FB-A42D-B04FBB5B55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45804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lombiaaprende.edu.co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FA5E6E-6CB8-4DBE-8F50-E4A9942D08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Rutas de Atención Integral para la Convivencia Escolar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826837-18C1-47F2-9EF5-C12C6765D5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/>
              <a:t>Herramientas para la Protección y el Debido Proceso</a:t>
            </a:r>
          </a:p>
          <a:p>
            <a:r>
              <a:rPr lang="es-MX" dirty="0"/>
              <a:t>Contexto: Ley 1620 de 2013 – Decreto 1965 de 2013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08564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0FF0F-2D6A-43A7-9445-478610144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Casos Especiales – Porte de Armas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8CA4FD-1AD2-4090-B0DB-BBF84C898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5415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Prohibición absoluta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porte de armas (de fuego o blancas)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instituciones educativas está prohibido.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Artículo 365 del Código Penal: </a:t>
            </a:r>
            <a:r>
              <a:rPr lang="es-CO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porte de armas de fuego sin permiso es delito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 del docente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Inmovilizar el arma de manera segura (sin poner en riesgo a nadie).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Activar el Protocolo Tipo III de manera inmediata.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Reportar a la Fiscalía General de la Nación y a la Policía de Infancia y Adolescencia.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Informar al rector y a los padres de familia.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Garantizar el debido proceso al estudiante, pero aplicando la sanción correspondiente según el Manual de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Recuerda: La prevención es clave; promueve campañas de "Aulas Seguras, Sin Armas".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7807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E740AF-D09D-4758-A61F-ED5017BB9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El Rol del Docente en la Ruta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366618-D48E-40A6-85E5-25B8FB10C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21968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Responsabilidades del docente 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(Ley 1620 de 2013, artículo 19):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Transformar las prácticas pedagógicas para construir ambientes democráticos y tolerantes.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Identificar, reportar y hacer seguimiento a los casos de acoso escolar, violencia escolar y vulneración de derechos sexuales y reproductivos.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Activar la Ruta de Atención Integral ante cualquier señal o indicio de vulneración (Sentencia T-176 de 2024).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Registrar los casos en el Sistema de Información Unificado de Convivencia Escolar (SIUCE).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omisión del docente en activar la ruta o reportar un caso puede generar responsabilidad disciplinaria.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Reflexión: Eres la primera línea de defensa. Tu actuación oportuna puede salvar vidas y proteger derechos.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767349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E6DE05-2E0B-4F88-AD87-CAA314ADC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El Comité Escolar de Convivencia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B1001F-50D3-4199-A68F-A876719BE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9449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¿Qué es?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la instancia dentro de la institución educativa encargada de desarrollar acciones para la promoción, prevención, atención y seguimiento de la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Integración: Rector (preside), Docente coordinador de convivencia, Representante de los estudiantes (personero estudiantil), Representante de los padres de familia, Un psicólogo o trabajador social (si lo hay), Docente de orientación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Funciones clave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Revisar y ajustar el Manual de Convivencia anualmente.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Activar los protocolos de atención según el tipo de falta.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Hacer seguimiento a los casos y garantizar la protección de las víctimas.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Remitir a las autoridades competentes en casos Tipo III.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Consejo para docentes: Conoce quiénes integran el Comité en tu colegio y cómo contactarlos.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35738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021499-D50E-48B5-86A4-F60CBF386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Marco Normativo y Jurisprudencia Clave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7C9BB3-537D-4689-A7F7-BD3434389A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1620 de 2013: Crea el Sistema Nacional de Convivencia Escolar y define la Ruta de Atención Integral.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Decreto 1965 de 2013: Reglamenta el funcionamiento del Sistema y sus herramientas.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745 de 2002: Sanciona el consumo de dosis personal en establecimientos educativos.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Código Penal (art. 365): Tipifica el porte de armas de fuego sin permiso.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581112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021499-D50E-48B5-86A4-F60CBF386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Marco Normativo y Jurisprudencia Clave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D7C9BB3-537D-4689-A7F7-BD3434389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00369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 clave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C-221 de 1994: Despenaliza la dosis personal para adultos, pero no en colegios.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T-478 de 2015 (Caso Urrego): Prohíbe la discriminación en manuales de convivencia y define el acoso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T-176 de 2024: Ordena activar la ruta ante cualquier señal o indicio de acoso; la falta de pruebas no es excusa.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T-040 de 2025: Prohíbe aislar a estudiantes con TDAH; ordena planes de ajustes razonables (PIAR).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T-082 de 2024: La falta de rutas claras para acoso sexual vulnera derechos fundamentales.</a:t>
            </a: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859259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77A0E1-9A39-4F34-AABA-0E349C53C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¿Qué debe contener el Manual de Convivencia sobre las Rutas?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DEFE141-197E-4236-9725-2CE4BB666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59"/>
            <a:ext cx="10820400" cy="4367605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acuerdo con el Decreto 1965 de 2013, el Manual de Convivencia </a:t>
            </a:r>
            <a:r>
              <a:rPr lang="es-CO" sz="20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debe incluir</a:t>
            </a: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pautas y acuerdos de convivencia de toda la comunidad educativa.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medidas pedagógicas y alternativas de solución frente a las situaciones de convivencia.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Los protocolos de atención para cada tipo de falta (Tipo I, II y III).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prohibiciones: Discriminación por cualquier motivo, consumo/expendio de drogas, porte de armas.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Las rutas de reporte: Cómo contactar al Comité Escolar de Convivencia, a las autoridades competentes (Fiscalía, ICBF, Personería) y cómo activar el SIUCE.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Importante: El Manual de Convivencia debe ser revisado y ajustado anualmente por el Comité Escolar de Convivencia para estar actualizado con la ley y la jurisprudencia.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656552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B86204-AA1E-4304-8801-A952EF52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Flujo General de la Ruta de Atención Integral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37E795-C131-46C2-9807-ED155F8908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s-MX" dirty="0"/>
              <a:t>Situación detectada por docente o estudiante</a:t>
            </a:r>
          </a:p>
          <a:p>
            <a:pPr marL="0" indent="0" algn="ctr">
              <a:buNone/>
            </a:pPr>
            <a:r>
              <a:rPr lang="es-MX" dirty="0"/>
              <a:t>↓</a:t>
            </a:r>
          </a:p>
          <a:p>
            <a:pPr marL="0" indent="0" algn="ctr">
              <a:buNone/>
            </a:pPr>
            <a:r>
              <a:rPr lang="es-MX" dirty="0"/>
              <a:t>¿Es una situación que afecta la convivencia?</a:t>
            </a:r>
          </a:p>
          <a:p>
            <a:pPr marL="0" indent="0" algn="ctr">
              <a:buNone/>
            </a:pPr>
            <a:r>
              <a:rPr lang="es-MX" dirty="0"/>
              <a:t>↓</a:t>
            </a:r>
          </a:p>
          <a:p>
            <a:pPr marL="0" indent="0" algn="ctr">
              <a:buNone/>
            </a:pPr>
            <a:r>
              <a:rPr lang="es-MX" dirty="0"/>
              <a:t>Sí → Activar la Ruta de Atención Integral</a:t>
            </a:r>
          </a:p>
          <a:p>
            <a:pPr marL="0" indent="0" algn="ctr">
              <a:buNone/>
            </a:pPr>
            <a:r>
              <a:rPr lang="es-MX" dirty="0"/>
              <a:t>↓</a:t>
            </a:r>
          </a:p>
          <a:p>
            <a:pPr marL="0" indent="0" algn="ctr">
              <a:buNone/>
            </a:pPr>
            <a:r>
              <a:rPr lang="es-MX" dirty="0"/>
              <a:t>Clasificar la situación (Tipo I, II o III)</a:t>
            </a:r>
          </a:p>
          <a:p>
            <a:pPr marL="0" indent="0" algn="ctr">
              <a:buNone/>
            </a:pPr>
            <a:r>
              <a:rPr lang="es-MX" dirty="0"/>
              <a:t>↓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92215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B86204-AA1E-4304-8801-A952EF522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Flujo General de la Ruta de Atención Integral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37E795-C131-46C2-9807-ED155F8908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CO" dirty="0"/>
              <a:t>┌─────────┼─────────┐</a:t>
            </a:r>
          </a:p>
          <a:p>
            <a:pPr marL="0" indent="0" algn="ctr">
              <a:buNone/>
            </a:pPr>
            <a:r>
              <a:rPr lang="es-CO" dirty="0"/>
              <a:t> ↓                       ↓         	     ↓</a:t>
            </a:r>
          </a:p>
          <a:p>
            <a:pPr marL="0" indent="0" algn="ctr">
              <a:buNone/>
            </a:pPr>
            <a:r>
              <a:rPr lang="es-CO" dirty="0"/>
              <a:t>    </a:t>
            </a:r>
            <a:r>
              <a:rPr lang="es-CO" b="1" dirty="0">
                <a:solidFill>
                  <a:srgbClr val="FFFF00"/>
                </a:solidFill>
              </a:rPr>
              <a:t>Tipo I</a:t>
            </a:r>
            <a:r>
              <a:rPr lang="es-CO" dirty="0"/>
              <a:t>                </a:t>
            </a:r>
            <a:r>
              <a:rPr lang="es-CO" b="1" dirty="0">
                <a:solidFill>
                  <a:srgbClr val="FFFF00"/>
                </a:solidFill>
              </a:rPr>
              <a:t>Tipo II               Tipo III</a:t>
            </a:r>
          </a:p>
          <a:p>
            <a:pPr marL="0" indent="0" algn="ctr">
              <a:buNone/>
            </a:pPr>
            <a:r>
              <a:rPr lang="es-CO" dirty="0"/>
              <a:t>↓                       ↓                       ↓</a:t>
            </a:r>
          </a:p>
          <a:p>
            <a:pPr marL="0" indent="0" algn="ctr">
              <a:buNone/>
            </a:pPr>
            <a:r>
              <a:rPr lang="es-CO" dirty="0"/>
              <a:t>       </a:t>
            </a:r>
            <a:r>
              <a:rPr lang="es-CO" b="1" dirty="0">
                <a:solidFill>
                  <a:srgbClr val="FFFF00"/>
                </a:solidFill>
              </a:rPr>
              <a:t>Mediación</a:t>
            </a:r>
            <a:r>
              <a:rPr lang="es-CO" dirty="0"/>
              <a:t>      </a:t>
            </a:r>
            <a:r>
              <a:rPr lang="es-CO" b="1" dirty="0">
                <a:solidFill>
                  <a:srgbClr val="00B050"/>
                </a:solidFill>
              </a:rPr>
              <a:t>Medidas </a:t>
            </a:r>
            <a:r>
              <a:rPr lang="es-CO" dirty="0"/>
              <a:t>          </a:t>
            </a:r>
            <a:r>
              <a:rPr lang="es-CO" b="1" dirty="0">
                <a:solidFill>
                  <a:srgbClr val="FF0000"/>
                </a:solidFill>
              </a:rPr>
              <a:t>Reporte a</a:t>
            </a:r>
          </a:p>
          <a:p>
            <a:pPr marL="0" indent="0" algn="ctr">
              <a:buNone/>
            </a:pPr>
            <a:r>
              <a:rPr lang="es-CO" dirty="0"/>
              <a:t>            </a:t>
            </a:r>
            <a:r>
              <a:rPr lang="es-CO" b="1" dirty="0">
                <a:solidFill>
                  <a:srgbClr val="FFFF00"/>
                </a:solidFill>
              </a:rPr>
              <a:t>de pares         </a:t>
            </a:r>
            <a:r>
              <a:rPr lang="es-CO" b="1" dirty="0">
                <a:solidFill>
                  <a:srgbClr val="00B050"/>
                </a:solidFill>
              </a:rPr>
              <a:t>pedagógicas</a:t>
            </a:r>
            <a:r>
              <a:rPr lang="es-CO" dirty="0"/>
              <a:t>   </a:t>
            </a:r>
            <a:r>
              <a:rPr lang="es-CO" b="1" dirty="0">
                <a:solidFill>
                  <a:srgbClr val="FF0000"/>
                </a:solidFill>
              </a:rPr>
              <a:t>autoridades</a:t>
            </a:r>
          </a:p>
          <a:p>
            <a:pPr marL="0" indent="0" algn="ctr">
              <a:buNone/>
            </a:pPr>
            <a:r>
              <a:rPr lang="es-CO" dirty="0"/>
              <a:t>        ↓                     ↓                        ↓</a:t>
            </a:r>
          </a:p>
          <a:p>
            <a:pPr marL="0" indent="0" algn="ctr">
              <a:buNone/>
            </a:pPr>
            <a:r>
              <a:rPr lang="es-CO" dirty="0"/>
              <a:t>Registro en el Comité Escolar de Convivencia</a:t>
            </a:r>
          </a:p>
          <a:p>
            <a:pPr marL="0" indent="0" algn="ctr">
              <a:buNone/>
            </a:pPr>
            <a:r>
              <a:rPr lang="es-CO" dirty="0"/>
              <a:t> ↓</a:t>
            </a:r>
          </a:p>
          <a:p>
            <a:pPr marL="0" indent="0" algn="ctr">
              <a:buNone/>
            </a:pPr>
            <a:r>
              <a:rPr lang="es-CO" dirty="0"/>
              <a:t>Seguimiento y Monitoreo</a:t>
            </a:r>
          </a:p>
        </p:txBody>
      </p:sp>
    </p:spTree>
    <p:extLst>
      <p:ext uri="{BB962C8B-B14F-4D97-AF65-F5344CB8AC3E}">
        <p14:creationId xmlns:p14="http://schemas.microsoft.com/office/powerpoint/2010/main" val="2331321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4BF4-6962-4582-A1D5-7863CA162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Guía de Estudio para Docentes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AE9119-2321-49BB-B5F8-A7AEC9E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28692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Leyes Base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Constitución Política (arts. 44 y 67): Derechos del niño y derecho a la educación.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115 de 1994: Ley General de Educación.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1098 de 2006: Código de Infancia y Adolescencia.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Normas Específicas de Convivencia Escolar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Estudiar a profundidad: Ley 1620 de 2013 (objeto, principios, definiciones).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Estudiar a profundidad: Decreto 1965 de 2013 (Ruta de Atención, Comités, SIUCE).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3469704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4BF4-6962-4582-A1D5-7863CA162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49624"/>
            <a:ext cx="8610600" cy="1293028"/>
          </a:xfrm>
        </p:spPr>
        <p:txBody>
          <a:bodyPr/>
          <a:lstStyle/>
          <a:p>
            <a:r>
              <a:rPr lang="es-CO" dirty="0"/>
              <a:t>Guía de Estudio para Docentes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AE9119-2321-49BB-B5F8-A7AEC9E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42652"/>
            <a:ext cx="10820400" cy="4865724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Otras normas relacionadas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745 de 2002 (consumo de dosis personal en colegios).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Código Penal (art. 365: porte de armas).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 clave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(memorizar los fallos principales):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T-478/2015 (Caso Urrego).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T-176/2024 (Indicios de acoso).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T-082/2024 (Acoso sexual).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T-004/2024 (Estudiantes consumidores).</a:t>
            </a:r>
          </a:p>
          <a:p>
            <a:pPr marL="0" indent="0">
              <a:buNone/>
            </a:pP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2127442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D528C5-1AFE-4FBB-B12F-9E35E8A82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es la Ruta de Atención Integral?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8F7A5D-44E6-41F8-A5D6-640E1D59A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Definición: Es una </a:t>
            </a: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herramienta 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establecida por la Ley 1620 de 2013 y reglamentada por el Decreto 1965 de 2013, que define </a:t>
            </a: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procesos y protocolos 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 que las instituciones educativas y entidades del Estado den una </a:t>
            </a:r>
            <a:r>
              <a:rPr lang="es-CO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respuesta oportuna e integral </a:t>
            </a: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las situaciones que afectan la convivencia escolar.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Objetivo: Proteger los derechos humanos, sexuales y reproductivos de los estudiantes, y mitigar la violencia escolar y el embarazo en la adolescencia.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Marco Normativo: Ley 1620 de 2013, Decreto 1965 de 2013, Sentencias C-221/94, T-478/15, T-176/24.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942261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544BF4-6962-4582-A1D5-7863CA162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349624"/>
            <a:ext cx="8610600" cy="1293028"/>
          </a:xfrm>
        </p:spPr>
        <p:txBody>
          <a:bodyPr/>
          <a:lstStyle/>
          <a:p>
            <a:r>
              <a:rPr lang="es-CO" dirty="0"/>
              <a:t>Guía de Estudio para Docentes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5AE9119-2321-49BB-B5F8-A7AEC9E3A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642652"/>
            <a:ext cx="10820400" cy="4865724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s-CO" sz="2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Recursos de apoyo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 el portal Colombia Aprende (</a:t>
            </a:r>
            <a:r>
              <a:rPr lang="es-CO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www.colombiaaprende.edu.co</a:t>
            </a: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para guías y protocolos actualizados.</a:t>
            </a:r>
          </a:p>
          <a:p>
            <a:pPr marL="0" indent="0">
              <a:buNone/>
            </a:pPr>
            <a:r>
              <a:rPr lang="es-CO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Revisa el SIUCE (Sistema de Información Unificado de Convivencia Escolar) en tu institución</a:t>
            </a:r>
          </a:p>
          <a:p>
            <a:endParaRPr lang="es-CO" sz="4000" dirty="0"/>
          </a:p>
        </p:txBody>
      </p:sp>
    </p:spTree>
    <p:extLst>
      <p:ext uri="{BB962C8B-B14F-4D97-AF65-F5344CB8AC3E}">
        <p14:creationId xmlns:p14="http://schemas.microsoft.com/office/powerpoint/2010/main" val="10185209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47649B-6E39-41F9-8E10-19F754DAF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Conclusiones y Cierre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5BB2D7-80FE-43FB-B6D2-0A394E1AC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Ruta de Atención Integral 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la hoja de ruta obligatoria para todos los docentes y directivos. No es opcional, es un deber legal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actuación oportuna puede marcar la diferencia entre un conflicto manejable y una tragedia. Ante cualquier señal o indicio, activa la ruta.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convivencia escolar no se improvisa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construye con promoción, prevención, atención y seguimiento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Mensaje final: "En el aula eres formador; en la ruta eres protector. La ley está de tu lado cuando actúas con oportunidad y justicia."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86455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9DE730-E0BC-443D-AF0C-B8A651EB3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Componentes Esenciales de la Ruta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8305DE-D565-4B5B-A148-4BE3AA1EE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Fomentar una convivencia armónica y el ejercicio real de los derechos. Esto se logra mediante la </a:t>
            </a:r>
            <a:r>
              <a:rPr lang="es-CO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formación en competencias ciudadanas y la construcción de un clima escolar positivo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Sensibilizar a la comunidad educativa para </a:t>
            </a:r>
            <a:r>
              <a:rPr lang="es-CO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anticiparse a los riesgos y fortalecer habilidades socioemocionales, como la empatía y el manejo de la rabia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s-CO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Asistir a las víctimas y abordar las situaciones que afectan la convivencia, activando los protocolos correspondientes según la gravedad del caso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Seguimiento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Monitorear y evaluar las acciones implementadas para garantizar la efectividad de las intervenciones y el cumplimiento de los protocolos, evitando la revictimización.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Nota para el docente: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promoción y la prevención son tu principal herramienta en el aula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La atención y el seguimiento son responsabilidad del Comité Escolar de Convivencia, con tu apoyo.</a:t>
            </a:r>
          </a:p>
          <a:p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50222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173BB-47B5-41D6-8D40-40DC98996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La Clasificación de las Situaciones</a:t>
            </a:r>
            <a:br>
              <a:rPr lang="es-MX" dirty="0"/>
            </a:br>
            <a:r>
              <a:rPr lang="es-MX" dirty="0"/>
              <a:t> (Tipos de Faltas)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9E9EB8-4F89-4AD8-BE86-6427BDEFF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ley clasifica las situaciones en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tres tipos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cada una con un protocolo de actuación distinto.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Situación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(Conflicto manejable): 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u="sng" dirty="0">
                <a:solidFill>
                  <a:srgbClr val="92D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Falta leve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esporádica, entre pares sin desequilibrio de poder.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Ejemplo: Discusión por un balón en el recreo; un empujón sin intención de lastimar.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Mediación de pares, diálogo y medidas pedagógicas a cargo del docente.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Situación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(Agresión escolar):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u="sng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Falta grave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puede haber repetición; afecta la dignidad pero no es constitutiva de delito.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s-CO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349593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B173BB-47B5-41D6-8D40-40DC98996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La Clasificación de las Situaciones</a:t>
            </a:r>
            <a:br>
              <a:rPr lang="es-MX" dirty="0"/>
            </a:br>
            <a:r>
              <a:rPr lang="es-MX" dirty="0"/>
              <a:t> (Tipos de Faltas)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9E9EB8-4F89-4AD8-BE86-6427BDEFF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Ejemplo: Exclusión sistemática de un estudiante por su origen cultural; insultos repetidos.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Medidas correctivas y seguimiento por parte del Comité Escolar de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Situación </a:t>
            </a: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Tipo III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(Violencia escolar grave / Vulneración de derechos):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Falta muy grave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constituye una posible vulneración de derechos humanos o delito.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Ejemplo: Microtráfico de drogas, acoso sexual, porte de armas, acoso sistemático (</a:t>
            </a:r>
            <a:r>
              <a:rPr lang="es-CO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bullying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discriminación por orientación sexual.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Proteger a la víctima, reportar el hecho a las autoridades competentes (Fiscalía, ICBF, Personería) y activar el protocolo especial.</a:t>
            </a: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2647087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9467D4-F51A-48B7-9D05-8DE808518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Protocolos de Actuación paso a paso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12875F-216D-4BB9-9E70-AA231CA06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 Tipo 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cargo del Docente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Identificar: Reconocer la situación en el aula o en el descanso.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Escuchar: Dar la palabra a ambas partes sin juzgar de inmediato.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Mediar: Facilitar un acuerdo entre los estudiantes (por ejemplo, turnarse el balón o pedir disculpas).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Reportar: Informar brevemente al Comité Escolar de Convivencia para que quede registro.</a:t>
            </a:r>
          </a:p>
          <a:p>
            <a:endParaRPr lang="es-CO" sz="4400" dirty="0"/>
          </a:p>
        </p:txBody>
      </p:sp>
    </p:spTree>
    <p:extLst>
      <p:ext uri="{BB962C8B-B14F-4D97-AF65-F5344CB8AC3E}">
        <p14:creationId xmlns:p14="http://schemas.microsoft.com/office/powerpoint/2010/main" val="909610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9467D4-F51A-48B7-9D05-8DE808518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Protocolos de Actuación paso a paso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12875F-216D-4BB9-9E70-AA231CA06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 Tipo 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cargo del Comité Escolar de Convivencia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con apoyo del Docente):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Reportar: El docente reporta al Comité y a los padres de familia.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Analizar: El Comité estudia la situación y decide las medidas.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Aplicar medidas: Asignar actividades pedagógicas (talleres de empatía, servicio social en la institución) y dar seguimiento.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Revisar el Manual de Convivencia: Ajustar las normas si es necesario para prevenir futuros casos.</a:t>
            </a:r>
          </a:p>
          <a:p>
            <a:endParaRPr lang="es-CO" sz="6000" dirty="0"/>
          </a:p>
        </p:txBody>
      </p:sp>
    </p:spTree>
    <p:extLst>
      <p:ext uri="{BB962C8B-B14F-4D97-AF65-F5344CB8AC3E}">
        <p14:creationId xmlns:p14="http://schemas.microsoft.com/office/powerpoint/2010/main" val="161378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9467D4-F51A-48B7-9D05-8DE808518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Protocolos de Actuación paso a paso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12875F-216D-4BB9-9E70-AA231CA064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Protocolo Tipo III 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s-CO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cargo del Rector y el Comité, con apoyo de autoridades externas</a:t>
            </a: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Proteger a la víctima: Aislamiento temporal del agresor si es necesario, y apoyo psicosocial.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Activar ruta externa: Reporte inmediato a la Fiscalía General de la Nación, la Policía de Infancia y Adolescencia, el ICBF o la Personería.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Informar a los padres: Tanto de la víctima como del agresor.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Aplicar sanciones: Según el Manual de Convivencia, garantizando siempre el debido proceso y el derecho a la defensa.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Seguimiento: Acompañar a la víctima y al agresor en el proceso legal e institucional, evitando la revictimización.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es-CO" sz="6600" dirty="0"/>
          </a:p>
        </p:txBody>
      </p:sp>
    </p:spTree>
    <p:extLst>
      <p:ext uri="{BB962C8B-B14F-4D97-AF65-F5344CB8AC3E}">
        <p14:creationId xmlns:p14="http://schemas.microsoft.com/office/powerpoint/2010/main" val="630741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842167-38FE-4D9E-A882-A34972292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Casos Especiales – Consumo de Dosis Personal y Drogas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6AD640-FE37-4B56-9EDE-49CC82F9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4354158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Dosis Personal está despenalizada para adultos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(Sentencia C-221 de 1994), 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pero NO en el entorno escolar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Ley 745 de 2002: El consumo o porte de dosis personal en establecimientos educativos </a:t>
            </a:r>
            <a:r>
              <a:rPr lang="es-CO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una contravención 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sancionable con trabajo social no remunerado.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Actuación del docente: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No permitir el consumo bajo ninguna circunstancia.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Reportar a la coordinación y al Comité Escolar de Convivencia.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No estigmatizar al estudiante; ofrecer acompañamiento y activar la ruta de salud.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s-CO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 hay oferta o venta (microtráfico), se activa el Protocolo Tipo III y se reporta a la Fiscalía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Jurisprudencia clave: </a:t>
            </a:r>
            <a:r>
              <a:rPr lang="es-CO" sz="18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Sentencia T-004 de 2024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El colegio debe acompañar al estudiante consumidor y garantizar su permanencia en el sistema educativo, sin excluirlo.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06179336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TM04033937[[fn=Estela de condensación]]</Template>
  <TotalTime>169</TotalTime>
  <Words>2089</Words>
  <Application>Microsoft Office PowerPoint</Application>
  <PresentationFormat>Panorámica</PresentationFormat>
  <Paragraphs>150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5" baseType="lpstr">
      <vt:lpstr>Arial</vt:lpstr>
      <vt:lpstr>Calibri</vt:lpstr>
      <vt:lpstr>Century Gothic</vt:lpstr>
      <vt:lpstr>Estela de condensación</vt:lpstr>
      <vt:lpstr>Rutas de Atención Integral para la Convivencia Escolar</vt:lpstr>
      <vt:lpstr>¿Qué es la Ruta de Atención Integral?</vt:lpstr>
      <vt:lpstr>Componentes Esenciales de la Ruta</vt:lpstr>
      <vt:lpstr>La Clasificación de las Situaciones  (Tipos de Faltas)</vt:lpstr>
      <vt:lpstr>La Clasificación de las Situaciones  (Tipos de Faltas)</vt:lpstr>
      <vt:lpstr>Protocolos de Actuación paso a paso</vt:lpstr>
      <vt:lpstr>Protocolos de Actuación paso a paso</vt:lpstr>
      <vt:lpstr>Protocolos de Actuación paso a paso</vt:lpstr>
      <vt:lpstr>Casos Especiales – Consumo de Dosis Personal y Drogas</vt:lpstr>
      <vt:lpstr>Casos Especiales – Porte de Armas</vt:lpstr>
      <vt:lpstr>El Rol del Docente en la Ruta</vt:lpstr>
      <vt:lpstr>El Comité Escolar de Convivencia</vt:lpstr>
      <vt:lpstr>Marco Normativo y Jurisprudencia Clave</vt:lpstr>
      <vt:lpstr>Marco Normativo y Jurisprudencia Clave</vt:lpstr>
      <vt:lpstr>¿Qué debe contener el Manual de Convivencia sobre las Rutas?</vt:lpstr>
      <vt:lpstr>Flujo General de la Ruta de Atención Integral</vt:lpstr>
      <vt:lpstr>Flujo General de la Ruta de Atención Integral</vt:lpstr>
      <vt:lpstr>Guía de Estudio para Docentes </vt:lpstr>
      <vt:lpstr>Guía de Estudio para Docentes </vt:lpstr>
      <vt:lpstr>Guía de Estudio para Docentes </vt:lpstr>
      <vt:lpstr>Conclusiones y Cierre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Rutas de Atención Integral para la Convivencia Escolar</dc:title>
  <dc:creator>jfua61@gmail.com</dc:creator>
  <cp:lastModifiedBy>jfua61@gmail.com</cp:lastModifiedBy>
  <cp:revision>5</cp:revision>
  <dcterms:created xsi:type="dcterms:W3CDTF">2026-06-07T22:06:01Z</dcterms:created>
  <dcterms:modified xsi:type="dcterms:W3CDTF">2026-06-10T22:29:53Z</dcterms:modified>
</cp:coreProperties>
</file>