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62425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51577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49695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5430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297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1792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867544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1221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9158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647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8832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54839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1545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5459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5677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3978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7214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6F10C-46DC-412A-966B-0CB3230731F6}" type="datetimeFigureOut">
              <a:rPr lang="es-CO" smtClean="0"/>
              <a:t>9/06/2026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473A9-A150-420D-89BE-D51E25D561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93438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C98A3E-F6C7-48D6-B087-5D04FE1EB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s-MX" sz="4400" dirty="0"/>
              <a:t>Decreto 1421 de 2017 – Educación Inclusiva para la Población con Discapacidad</a:t>
            </a:r>
            <a:endParaRPr lang="es-CO" sz="44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8042FA5-F0D7-43DF-A26F-65F550F79B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/>
              <a:t>Por el cual se reglamenta el marco de la educación inclusiva para la población con discapacidad”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681545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B0C0B9-2BF3-42A0-A48F-1C32E8C87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dirty="0"/>
            </a:br>
            <a:r>
              <a:rPr lang="es-MX" dirty="0"/>
              <a:t>Diseño Universal para el Aprendizaje (DUA):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B5AA57E-DCC2-4FF9-A67B-70EA5A17D3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2400" dirty="0"/>
              <a:t>· Múltiples formas de motivación (por qué aprender).</a:t>
            </a:r>
          </a:p>
          <a:p>
            <a:pPr marL="0" indent="0">
              <a:buNone/>
            </a:pPr>
            <a:r>
              <a:rPr lang="es-MX" sz="2400" dirty="0"/>
              <a:t>· Múltiples formas de representación (qué aprender).</a:t>
            </a:r>
          </a:p>
          <a:p>
            <a:pPr marL="0" indent="0">
              <a:buNone/>
            </a:pPr>
            <a:r>
              <a:rPr lang="es-MX" sz="2400" dirty="0"/>
              <a:t>· Múltiples formas de acción y expresión (cómo demostrar lo aprendido).</a:t>
            </a:r>
          </a:p>
          <a:p>
            <a:endParaRPr lang="es-MX" sz="2400" dirty="0"/>
          </a:p>
          <a:p>
            <a:pPr marL="0" indent="0">
              <a:buNone/>
            </a:pPr>
            <a:r>
              <a:rPr lang="es-MX" sz="2400" b="1" dirty="0">
                <a:solidFill>
                  <a:srgbClr val="FFFF00"/>
                </a:solidFill>
              </a:rPr>
              <a:t>Flexibilización curricular</a:t>
            </a:r>
            <a:r>
              <a:rPr lang="es-MX" sz="2400" dirty="0"/>
              <a:t>:</a:t>
            </a:r>
          </a:p>
          <a:p>
            <a:r>
              <a:rPr lang="es-MX" sz="2400" dirty="0"/>
              <a:t>Ajustes en logros, indicadores y criterios de evaluación sin sacrificar la calidad. Se refleja en el PIAR y debe articularse con el plan de aula general, promoviendo que todos los estudiantes aprendan juntos.</a:t>
            </a:r>
          </a:p>
          <a:p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777668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12DB3F-A6E7-48B8-8BE3-728EF065D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dirty="0"/>
            </a:br>
            <a:r>
              <a:rPr lang="es-MX" dirty="0"/>
              <a:t>Recursos y Apoyos para la Inclusión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DC90E9B-F13C-4F21-A117-E47C92288B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MX" dirty="0"/>
          </a:p>
          <a:p>
            <a:pPr marL="0" indent="0">
              <a:buNone/>
            </a:pPr>
            <a:r>
              <a:rPr lang="es-MX" dirty="0"/>
              <a:t>· </a:t>
            </a:r>
            <a:r>
              <a:rPr lang="es-MX" b="1" dirty="0">
                <a:solidFill>
                  <a:srgbClr val="FFFF00"/>
                </a:solidFill>
              </a:rPr>
              <a:t>Docentes de apoyo</a:t>
            </a:r>
            <a:r>
              <a:rPr lang="es-MX" dirty="0"/>
              <a:t>: Profesionales que orientan a los docentes de aula en estrategias pedagógicas inclusivas.</a:t>
            </a:r>
          </a:p>
          <a:p>
            <a:pPr marL="0" indent="0">
              <a:buNone/>
            </a:pPr>
            <a:r>
              <a:rPr lang="es-MX" dirty="0"/>
              <a:t>· </a:t>
            </a:r>
            <a:r>
              <a:rPr lang="es-MX" b="1" dirty="0">
                <a:solidFill>
                  <a:srgbClr val="FFFF00"/>
                </a:solidFill>
              </a:rPr>
              <a:t>Intérpretes de Lengua de Señas </a:t>
            </a:r>
            <a:r>
              <a:rPr lang="es-MX" dirty="0"/>
              <a:t>Colombiana y guías intérpretes: Para estudiantes sordos o sordociegos.</a:t>
            </a:r>
          </a:p>
          <a:p>
            <a:pPr marL="0" indent="0">
              <a:buNone/>
            </a:pPr>
            <a:r>
              <a:rPr lang="es-MX" dirty="0"/>
              <a:t>· </a:t>
            </a:r>
            <a:r>
              <a:rPr lang="es-MX" b="1" dirty="0">
                <a:solidFill>
                  <a:srgbClr val="FFFF00"/>
                </a:solidFill>
              </a:rPr>
              <a:t>Tiflotecnología y recursos braille</a:t>
            </a:r>
            <a:r>
              <a:rPr lang="es-MX" dirty="0"/>
              <a:t>: Para estudiantes ciegos o con baja visión.</a:t>
            </a:r>
          </a:p>
          <a:p>
            <a:pPr marL="0" indent="0">
              <a:buNone/>
            </a:pPr>
            <a:r>
              <a:rPr lang="es-MX" dirty="0"/>
              <a:t>· </a:t>
            </a:r>
            <a:r>
              <a:rPr lang="es-MX" dirty="0">
                <a:solidFill>
                  <a:srgbClr val="FFFF00"/>
                </a:solidFill>
              </a:rPr>
              <a:t>Medios alternativos de comunicación</a:t>
            </a:r>
            <a:r>
              <a:rPr lang="es-MX" dirty="0"/>
              <a:t>: Sistemas aumentativos, pictogramas.</a:t>
            </a:r>
          </a:p>
          <a:p>
            <a:pPr marL="0" indent="0">
              <a:buNone/>
            </a:pPr>
            <a:r>
              <a:rPr lang="es-MX" dirty="0"/>
              <a:t>· Formación docente continua: Programas de cualificación en educación inclusiva a cargo de las entidades territoriales.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32463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45A85A-81B6-474D-9823-A9B95C394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Participación de las Familias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F97428-2C66-4DA1-8044-16DA381474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2400" dirty="0"/>
              <a:t>· </a:t>
            </a:r>
            <a:r>
              <a:rPr lang="es-MX" sz="2400" b="1" dirty="0">
                <a:solidFill>
                  <a:srgbClr val="FFFF00"/>
                </a:solidFill>
              </a:rPr>
              <a:t>Derecho a ser informadas </a:t>
            </a:r>
            <a:r>
              <a:rPr lang="es-MX" sz="2400" dirty="0"/>
              <a:t>sobre el proceso educativo y el PIAR.</a:t>
            </a:r>
          </a:p>
          <a:p>
            <a:pPr marL="0" indent="0">
              <a:buNone/>
            </a:pPr>
            <a:r>
              <a:rPr lang="es-MX" sz="2400" dirty="0"/>
              <a:t>· Corresponsabilidad en la implementación de los ajustes razonables.</a:t>
            </a:r>
          </a:p>
          <a:p>
            <a:pPr marL="0" indent="0">
              <a:buNone/>
            </a:pPr>
            <a:r>
              <a:rPr lang="es-MX" sz="2400" dirty="0"/>
              <a:t>· Espacios de diálogo con docentes y directivos.</a:t>
            </a:r>
          </a:p>
          <a:p>
            <a:pPr marL="0" indent="0">
              <a:buNone/>
            </a:pPr>
            <a:r>
              <a:rPr lang="es-MX" sz="2400" dirty="0"/>
              <a:t>· Acceso a la ruta de atención frente a cualquier situación de vulneración del derecho a la educación.</a:t>
            </a:r>
          </a:p>
          <a:p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3393435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CEB0CF-C7E5-4A13-9FE1-75656D2C1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Retos y Desafíos Actuales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6C078D-414F-4751-8711-5D95567F9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sz="2800" dirty="0"/>
              <a:t>· </a:t>
            </a:r>
            <a:r>
              <a:rPr lang="es-MX" sz="2800" b="1" dirty="0">
                <a:solidFill>
                  <a:srgbClr val="FFFF00"/>
                </a:solidFill>
              </a:rPr>
              <a:t>Superar la brecha </a:t>
            </a:r>
            <a:r>
              <a:rPr lang="es-MX" sz="2800" dirty="0"/>
              <a:t>entre la norma y la práctica en el aula.</a:t>
            </a:r>
          </a:p>
          <a:p>
            <a:pPr marL="0" indent="0">
              <a:buNone/>
            </a:pPr>
            <a:r>
              <a:rPr lang="es-MX" sz="2800" dirty="0"/>
              <a:t>· </a:t>
            </a:r>
            <a:r>
              <a:rPr lang="es-MX" sz="2800" b="1" dirty="0">
                <a:solidFill>
                  <a:srgbClr val="FFFF00"/>
                </a:solidFill>
              </a:rPr>
              <a:t>Garantizar formación </a:t>
            </a:r>
            <a:r>
              <a:rPr lang="es-MX" sz="2800" dirty="0"/>
              <a:t>pertinente y continua para todos los docentes.</a:t>
            </a:r>
          </a:p>
          <a:p>
            <a:pPr marL="0" indent="0">
              <a:buNone/>
            </a:pPr>
            <a:r>
              <a:rPr lang="es-MX" sz="2800" dirty="0"/>
              <a:t>· </a:t>
            </a:r>
            <a:r>
              <a:rPr lang="es-MX" sz="2800" b="1" dirty="0">
                <a:solidFill>
                  <a:srgbClr val="FFFF00"/>
                </a:solidFill>
              </a:rPr>
              <a:t>Dotación</a:t>
            </a:r>
            <a:r>
              <a:rPr lang="es-MX" sz="2800" dirty="0"/>
              <a:t> suficiente de personal de apoyo en zonas rurales y dispersas.</a:t>
            </a:r>
          </a:p>
          <a:p>
            <a:pPr marL="0" indent="0">
              <a:buNone/>
            </a:pPr>
            <a:r>
              <a:rPr lang="es-MX" sz="2800" dirty="0"/>
              <a:t>· </a:t>
            </a:r>
            <a:r>
              <a:rPr lang="es-MX" sz="2800" b="1" dirty="0">
                <a:solidFill>
                  <a:srgbClr val="FFFF00"/>
                </a:solidFill>
              </a:rPr>
              <a:t>Transformación cultural </a:t>
            </a:r>
            <a:r>
              <a:rPr lang="es-MX" sz="2800" dirty="0"/>
              <a:t>hacia la valoración de la diversidad y </a:t>
            </a:r>
            <a:r>
              <a:rPr lang="es-MX" sz="2800" b="1" dirty="0">
                <a:solidFill>
                  <a:srgbClr val="FFFF00"/>
                </a:solidFill>
              </a:rPr>
              <a:t>eliminación</a:t>
            </a:r>
            <a:r>
              <a:rPr lang="es-MX" sz="2800" dirty="0"/>
              <a:t> de actitudes discriminatorias.</a:t>
            </a:r>
          </a:p>
          <a:p>
            <a:pPr marL="0" indent="0">
              <a:buNone/>
            </a:pPr>
            <a:r>
              <a:rPr lang="es-MX" sz="2800" dirty="0"/>
              <a:t>· Articulación intersectorial (salud, educación, bienestar familiar) para garantizar apoyos integrales.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7932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DEC622-F06D-421A-A8F9-6322AB9F7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Conclusión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34AA64-8BC3-4B4D-AFEB-7DB3E5ACB5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800" dirty="0"/>
              <a:t>El Decreto 1421 de 2017 materializa el mandato constitucional y convencional de una educación inclusiva real. No se trata de integrar estudiantes en las mismas condiciones, sino de </a:t>
            </a:r>
            <a:r>
              <a:rPr lang="es-MX" sz="2800" b="1" dirty="0">
                <a:solidFill>
                  <a:srgbClr val="FFFF00"/>
                </a:solidFill>
              </a:rPr>
              <a:t>transformar el sistema educativo para que todos aprendan y participen sin barreras</a:t>
            </a:r>
            <a:r>
              <a:rPr lang="es-MX" sz="2800" dirty="0"/>
              <a:t>. Su éxito depende del compromiso conjunto del Estado, directivos, docentes, familias y sociedad.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685718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1A6546-C967-43DD-B95C-DBF37C649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Contexto y Antecedentes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8CF0E4-C836-4208-B0B7-99EA1D6FD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MX" dirty="0"/>
          </a:p>
          <a:p>
            <a:pPr marL="0" indent="0">
              <a:buNone/>
            </a:pPr>
            <a:r>
              <a:rPr lang="es-MX" dirty="0"/>
              <a:t>· Constitución Política de 1991: Reconoce la diversidad y los derechos fundamentales.</a:t>
            </a:r>
          </a:p>
          <a:p>
            <a:pPr marL="0" indent="0">
              <a:buNone/>
            </a:pPr>
            <a:r>
              <a:rPr lang="es-MX" dirty="0"/>
              <a:t>· Ley 115 de 1994 (Ley General de Educación): Establece la educación para personas con limitaciones o capacidades excepcionales.</a:t>
            </a:r>
          </a:p>
          <a:p>
            <a:pPr marL="0" indent="0">
              <a:buNone/>
            </a:pPr>
            <a:r>
              <a:rPr lang="es-MX" dirty="0"/>
              <a:t>· Ley 1346 de 2009: Adopta la Convención de la ONU sobre los Derechos de las Personas con Discapacidad.</a:t>
            </a:r>
          </a:p>
          <a:p>
            <a:pPr marL="0" indent="0">
              <a:buNone/>
            </a:pPr>
            <a:r>
              <a:rPr lang="es-MX" dirty="0"/>
              <a:t>· Ley 1618 de 2013: Garantiza el pleno ejercicio de los derechos de las personas con discapacidad.</a:t>
            </a:r>
          </a:p>
          <a:p>
            <a:pPr marL="0" indent="0">
              <a:buNone/>
            </a:pPr>
            <a:r>
              <a:rPr lang="es-MX" dirty="0"/>
              <a:t>·Necesidad del decreto: Regular la prestación del servicio educativo inclusivo en los niveles de preescolar, básica y media, cerrando brechas y eliminando barreras.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40886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CBF2A5-2724-4579-AB8C-C22F7E729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Objetivo General del Decreto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ED857A-CA62-46E5-A064-A55CF7F035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200" b="1" dirty="0">
                <a:solidFill>
                  <a:srgbClr val="FFFF00"/>
                </a:solidFill>
              </a:rPr>
              <a:t>Reglamentar</a:t>
            </a:r>
            <a:r>
              <a:rPr lang="es-MX" sz="3200" dirty="0"/>
              <a:t> la organización y prestación del servicio educativo para la población con discapacidad, </a:t>
            </a:r>
            <a:r>
              <a:rPr lang="es-MX" sz="3200" u="sng" dirty="0"/>
              <a:t>bajo los principios de la educación inclusiva: acceso, permanencia, calidad y pertinencia.</a:t>
            </a:r>
          </a:p>
          <a:p>
            <a:r>
              <a:rPr lang="es-MX" sz="3200" dirty="0"/>
              <a:t>Busca que todos los estudiantes, sin importar su condición, </a:t>
            </a:r>
            <a:r>
              <a:rPr lang="es-MX" sz="3200" b="1" dirty="0">
                <a:solidFill>
                  <a:srgbClr val="FFFF00"/>
                </a:solidFill>
              </a:rPr>
              <a:t>aprendan juntos </a:t>
            </a:r>
            <a:r>
              <a:rPr lang="es-MX" sz="3200" dirty="0"/>
              <a:t>en entornos enriquecidos y libres de discriminación</a:t>
            </a: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4078938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614274-763D-4E32-BE5C-A9F21DB65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Ámbito de Aplicación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1C2202-C0EA-43CC-809C-6DE1E4FECA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3200" dirty="0"/>
              <a:t>· </a:t>
            </a:r>
            <a:r>
              <a:rPr lang="es-MX" sz="3200" b="1" dirty="0">
                <a:solidFill>
                  <a:srgbClr val="FFFF00"/>
                </a:solidFill>
              </a:rPr>
              <a:t>Instituciones educativas </a:t>
            </a:r>
            <a:r>
              <a:rPr lang="es-MX" sz="3200" dirty="0"/>
              <a:t>oficiales y privadas que ofrezcan educación formal en niveles de preescolar, básica y media.</a:t>
            </a:r>
          </a:p>
          <a:p>
            <a:pPr marL="0" indent="0">
              <a:buNone/>
            </a:pPr>
            <a:r>
              <a:rPr lang="es-MX" sz="3200" dirty="0"/>
              <a:t>· </a:t>
            </a:r>
            <a:r>
              <a:rPr lang="es-MX" sz="3200" b="1" dirty="0">
                <a:solidFill>
                  <a:srgbClr val="FFFF00"/>
                </a:solidFill>
              </a:rPr>
              <a:t>Entidades territoriales certificadas </a:t>
            </a:r>
            <a:r>
              <a:rPr lang="es-MX" sz="3200" dirty="0"/>
              <a:t>(secretarías de educación).</a:t>
            </a:r>
          </a:p>
          <a:p>
            <a:pPr marL="0" indent="0">
              <a:buNone/>
            </a:pPr>
            <a:r>
              <a:rPr lang="es-MX" sz="3200" dirty="0"/>
              <a:t>· </a:t>
            </a:r>
            <a:r>
              <a:rPr lang="es-MX" sz="3200" b="1" dirty="0">
                <a:solidFill>
                  <a:srgbClr val="FFFF00"/>
                </a:solidFill>
              </a:rPr>
              <a:t>Docentes, directivos, familias y comunidad educativa en general.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909911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206E4D-31FD-41F3-8CFE-7381CFBBD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Principios Clave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40DEFD-4E7B-440D-8B0E-5DC2B421B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es-MX" sz="2800" dirty="0"/>
          </a:p>
          <a:p>
            <a:pPr marL="0" indent="0">
              <a:buNone/>
            </a:pPr>
            <a:r>
              <a:rPr lang="es-MX" sz="2800" dirty="0"/>
              <a:t>1. </a:t>
            </a:r>
            <a:r>
              <a:rPr lang="es-MX" sz="2800" b="1" dirty="0">
                <a:solidFill>
                  <a:srgbClr val="FFFF00"/>
                </a:solidFill>
              </a:rPr>
              <a:t>Diversidad</a:t>
            </a:r>
            <a:r>
              <a:rPr lang="es-MX" sz="2800" dirty="0"/>
              <a:t>: Reconocimiento y valoración de las diferencias.</a:t>
            </a:r>
          </a:p>
          <a:p>
            <a:pPr marL="0" indent="0">
              <a:buNone/>
            </a:pPr>
            <a:r>
              <a:rPr lang="es-MX" sz="2800" dirty="0"/>
              <a:t>2. </a:t>
            </a:r>
            <a:r>
              <a:rPr lang="es-MX" sz="2800" b="1" dirty="0">
                <a:solidFill>
                  <a:srgbClr val="FFFF00"/>
                </a:solidFill>
              </a:rPr>
              <a:t>Equidad</a:t>
            </a:r>
            <a:r>
              <a:rPr lang="es-MX" sz="2800" dirty="0"/>
              <a:t>: Igualdad de oportunidades, eliminando barreras.</a:t>
            </a:r>
          </a:p>
          <a:p>
            <a:pPr marL="0" indent="0">
              <a:buNone/>
            </a:pPr>
            <a:r>
              <a:rPr lang="es-MX" sz="2800" dirty="0"/>
              <a:t>3. </a:t>
            </a:r>
            <a:r>
              <a:rPr lang="es-MX" sz="2800" b="1" dirty="0">
                <a:solidFill>
                  <a:srgbClr val="FFFF00"/>
                </a:solidFill>
              </a:rPr>
              <a:t>Participación</a:t>
            </a:r>
            <a:r>
              <a:rPr lang="es-MX" sz="2800" dirty="0"/>
              <a:t>: Involucramiento activo de la familia y la comunidad.</a:t>
            </a:r>
          </a:p>
          <a:p>
            <a:pPr marL="0" indent="0">
              <a:buNone/>
            </a:pPr>
            <a:r>
              <a:rPr lang="es-MX" sz="2800" dirty="0"/>
              <a:t>4. </a:t>
            </a:r>
            <a:r>
              <a:rPr lang="es-MX" sz="2800" b="1" dirty="0">
                <a:solidFill>
                  <a:srgbClr val="FFFF00"/>
                </a:solidFill>
              </a:rPr>
              <a:t>Interculturalidad</a:t>
            </a:r>
            <a:r>
              <a:rPr lang="es-MX" sz="2800" dirty="0"/>
              <a:t>: Respeto por la identidad cultural del estudiante.</a:t>
            </a:r>
          </a:p>
          <a:p>
            <a:pPr marL="0" indent="0">
              <a:buNone/>
            </a:pPr>
            <a:r>
              <a:rPr lang="es-MX" sz="2800" dirty="0"/>
              <a:t>5. Calidad educativa: Pertinencia y relevancia de los aprendizajes.</a:t>
            </a:r>
          </a:p>
          <a:p>
            <a:pPr marL="0" indent="0">
              <a:buNone/>
            </a:pPr>
            <a:r>
              <a:rPr lang="es-MX" sz="2800" dirty="0"/>
              <a:t>6. Diseño Universal para el Aprendizaje (DUA): Creación de currículos, materiales y entornos accesibles desde su concepción para todos los estudiantes.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15443773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7DB273-CFAA-4B23-B62E-4349BC8C4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Definiciones Fundamentales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1670CA-6CF4-4ABB-8C92-813A1AF53A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· </a:t>
            </a:r>
            <a:r>
              <a:rPr lang="es-MX" b="1" dirty="0">
                <a:solidFill>
                  <a:srgbClr val="FFFF00"/>
                </a:solidFill>
              </a:rPr>
              <a:t>Educación inclusiva</a:t>
            </a:r>
            <a:r>
              <a:rPr lang="es-MX" dirty="0"/>
              <a:t>: Proceso que garantiza el aprendizaje y la participación de todos los estudiantes, reconociendo su diversidad.</a:t>
            </a:r>
          </a:p>
          <a:p>
            <a:pPr marL="0" indent="0">
              <a:buNone/>
            </a:pPr>
            <a:r>
              <a:rPr lang="es-MX" dirty="0"/>
              <a:t>· </a:t>
            </a:r>
            <a:r>
              <a:rPr lang="es-MX" b="1" dirty="0">
                <a:solidFill>
                  <a:srgbClr val="FFFF00"/>
                </a:solidFill>
              </a:rPr>
              <a:t>Estudiante con discapacidad</a:t>
            </a:r>
            <a:r>
              <a:rPr lang="es-MX" dirty="0"/>
              <a:t>: Aquel que presenta limitaciones físicas, sensoriales, intelectuales o psicosociales y que, al interactuar con barreras, ve afectada su participación plena en la escuela.</a:t>
            </a:r>
          </a:p>
          <a:p>
            <a:pPr marL="0" indent="0">
              <a:buNone/>
            </a:pPr>
            <a:r>
              <a:rPr lang="es-MX" dirty="0"/>
              <a:t>· </a:t>
            </a:r>
            <a:r>
              <a:rPr lang="es-MX" b="1" dirty="0">
                <a:solidFill>
                  <a:srgbClr val="FFFF00"/>
                </a:solidFill>
              </a:rPr>
              <a:t>Ajustes razonables</a:t>
            </a:r>
            <a:r>
              <a:rPr lang="es-MX" dirty="0"/>
              <a:t>: Modificaciones y adaptaciones necesarias en currículo, infraestructura o metodologías que no imponen una carga desproporcionada y permiten el goce del derecho a la educación.</a:t>
            </a:r>
          </a:p>
          <a:p>
            <a:pPr marL="0" indent="0">
              <a:buNone/>
            </a:pPr>
            <a:r>
              <a:rPr lang="es-MX" dirty="0"/>
              <a:t>· </a:t>
            </a:r>
            <a:r>
              <a:rPr lang="es-MX" b="1" dirty="0">
                <a:solidFill>
                  <a:srgbClr val="FFFF00"/>
                </a:solidFill>
              </a:rPr>
              <a:t>Plan Individual de Ajustes Razonables (PIAR): </a:t>
            </a:r>
            <a:r>
              <a:rPr lang="es-MX" dirty="0"/>
              <a:t>Herramienta pedagógica que planifica apoyos y adaptaciones específicas para cada estudiante con discapacidad.</a:t>
            </a:r>
          </a:p>
          <a:p>
            <a:endParaRPr lang="es-MX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50285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387365-80D5-4AC1-AA47-2DA48822B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dirty="0"/>
            </a:br>
            <a:r>
              <a:rPr lang="es-MX" dirty="0"/>
              <a:t>Responsabilidades de las Secretarías de Educación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920789-F887-41A2-9478-17D51141E7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dirty="0"/>
              <a:t>· Garantizar la oferta educativa inclusiva en todos los establecimientos oficiales.</a:t>
            </a:r>
          </a:p>
          <a:p>
            <a:pPr marL="0" indent="0">
              <a:buNone/>
            </a:pPr>
            <a:r>
              <a:rPr lang="es-MX" sz="2800" dirty="0"/>
              <a:t>· Asistir técnicamente a las instituciones en diseño curricular, DUA y PIAR.</a:t>
            </a:r>
          </a:p>
          <a:p>
            <a:pPr marL="0" indent="0">
              <a:buNone/>
            </a:pPr>
            <a:r>
              <a:rPr lang="es-MX" sz="2800" dirty="0"/>
              <a:t>· Asegurar la disponibilidad de personal de apoyo pedagógico (docentes de apoyo, intérpretes de lengua de señas, mediadores).</a:t>
            </a:r>
          </a:p>
          <a:p>
            <a:pPr marL="0" indent="0">
              <a:buNone/>
            </a:pPr>
            <a:r>
              <a:rPr lang="es-MX" sz="2800" dirty="0"/>
              <a:t>· Realizar seguimiento a la permanencia y los logros de los estudiantes con discapacidad.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2642286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45EB01-C60A-457B-8376-901F11767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CO" dirty="0"/>
            </a:br>
            <a:r>
              <a:rPr lang="es-CO" dirty="0"/>
              <a:t>Responsabilidades de las Instituciones Educativas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251037-E3BB-40FC-9230-CDD9701B7F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MX" sz="2400" dirty="0"/>
          </a:p>
          <a:p>
            <a:pPr marL="0" indent="0">
              <a:buNone/>
            </a:pPr>
            <a:r>
              <a:rPr lang="es-MX" sz="2400" dirty="0"/>
              <a:t>· </a:t>
            </a:r>
            <a:r>
              <a:rPr lang="es-MX" sz="2400" b="1" dirty="0">
                <a:solidFill>
                  <a:srgbClr val="FFFF00"/>
                </a:solidFill>
              </a:rPr>
              <a:t>Ajustar el Proyecto Educativo Institucional (PEI) </a:t>
            </a:r>
            <a:r>
              <a:rPr lang="es-MX" sz="2400" dirty="0"/>
              <a:t>al enfoque inclusivo.</a:t>
            </a:r>
          </a:p>
          <a:p>
            <a:pPr marL="0" indent="0">
              <a:buNone/>
            </a:pPr>
            <a:r>
              <a:rPr lang="es-MX" sz="2400" dirty="0"/>
              <a:t>· </a:t>
            </a:r>
            <a:r>
              <a:rPr lang="es-MX" sz="2400" b="1" dirty="0">
                <a:solidFill>
                  <a:srgbClr val="FFFF00"/>
                </a:solidFill>
              </a:rPr>
              <a:t>Implementar el Diseño Universal para el Aprendizaje </a:t>
            </a:r>
            <a:r>
              <a:rPr lang="es-MX" sz="2400" dirty="0"/>
              <a:t>en la planeación de aula.</a:t>
            </a:r>
          </a:p>
          <a:p>
            <a:pPr marL="0" indent="0">
              <a:buNone/>
            </a:pPr>
            <a:r>
              <a:rPr lang="es-MX" sz="2400" dirty="0"/>
              <a:t>· </a:t>
            </a:r>
            <a:r>
              <a:rPr lang="es-MX" sz="2400" b="1" dirty="0">
                <a:solidFill>
                  <a:srgbClr val="FFFF00"/>
                </a:solidFill>
              </a:rPr>
              <a:t>Elaborar, ejecutar y evaluar el PIAR </a:t>
            </a:r>
            <a:r>
              <a:rPr lang="es-MX" sz="2400" dirty="0"/>
              <a:t>para cada estudiante con discapacidad, con participación de familia, docentes y directivos.</a:t>
            </a:r>
          </a:p>
          <a:p>
            <a:pPr marL="0" indent="0">
              <a:buNone/>
            </a:pPr>
            <a:r>
              <a:rPr lang="es-MX" sz="2400" dirty="0"/>
              <a:t>· </a:t>
            </a:r>
            <a:r>
              <a:rPr lang="es-MX" sz="2400" b="1" dirty="0">
                <a:solidFill>
                  <a:srgbClr val="FFFF00"/>
                </a:solidFill>
              </a:rPr>
              <a:t>Reportar en el SIMAT </a:t>
            </a:r>
            <a:r>
              <a:rPr lang="es-MX" sz="2400" dirty="0"/>
              <a:t>(Sistema de Matrícula Estudiantil) la condición de discapacidad, previo diagnóstico o valoración pedagógica.</a:t>
            </a:r>
          </a:p>
          <a:p>
            <a:pPr marL="0" indent="0">
              <a:buNone/>
            </a:pPr>
            <a:r>
              <a:rPr lang="es-MX" sz="2400" dirty="0"/>
              <a:t>· </a:t>
            </a:r>
            <a:r>
              <a:rPr lang="es-MX" sz="2400" b="1" dirty="0">
                <a:solidFill>
                  <a:srgbClr val="FFFF00"/>
                </a:solidFill>
              </a:rPr>
              <a:t>Garantizar accesibilidad física y comunicativa.</a:t>
            </a:r>
          </a:p>
          <a:p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4208828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B48817-6D30-4E7F-AFC4-B6D4A9978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s-MX" dirty="0"/>
            </a:br>
            <a:r>
              <a:rPr lang="es-MX" dirty="0"/>
              <a:t>El Plan Individual de Ajustes Razonables (PIAR)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0BC7A2-D17B-47C9-B63F-B2AFC459D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MX" sz="2000" b="1" dirty="0">
                <a:solidFill>
                  <a:srgbClr val="FFFF00"/>
                </a:solidFill>
              </a:rPr>
              <a:t>¿Qué es?</a:t>
            </a:r>
          </a:p>
          <a:p>
            <a:r>
              <a:rPr lang="es-MX" sz="2000" dirty="0"/>
              <a:t>Instrumento flexible que define metas, barreras, ajustes curriculares y apoyos que requiere un estudiante con discapacidad para aprender y participar.</a:t>
            </a:r>
          </a:p>
          <a:p>
            <a:endParaRPr lang="es-MX" sz="2000" dirty="0"/>
          </a:p>
          <a:p>
            <a:pPr marL="0" indent="0">
              <a:buNone/>
            </a:pPr>
            <a:r>
              <a:rPr lang="es-MX" sz="2000" b="1" dirty="0">
                <a:solidFill>
                  <a:srgbClr val="FFFF00"/>
                </a:solidFill>
              </a:rPr>
              <a:t>Componentes del PIAR:</a:t>
            </a:r>
          </a:p>
          <a:p>
            <a:r>
              <a:rPr lang="es-MX" sz="2000" dirty="0"/>
              <a:t>Caracterización del estudiante (fortalezas, intereses, condiciones de salud).</a:t>
            </a:r>
          </a:p>
          <a:p>
            <a:r>
              <a:rPr lang="es-MX" sz="2000" dirty="0"/>
              <a:t>Identificación de barreras del entorno escolar.</a:t>
            </a:r>
          </a:p>
          <a:p>
            <a:r>
              <a:rPr lang="es-MX" sz="2000" dirty="0"/>
              <a:t>Objetivos y metas de aprendizaje anuales.</a:t>
            </a:r>
          </a:p>
          <a:p>
            <a:r>
              <a:rPr lang="es-MX" sz="2000" dirty="0"/>
              <a:t>Ajustes curriculares (contenidos, metodología, evaluación).</a:t>
            </a:r>
          </a:p>
          <a:p>
            <a:r>
              <a:rPr lang="es-MX" sz="2000" dirty="0"/>
              <a:t>Recursos humanos, técnicos y tecnológicos necesarios.</a:t>
            </a:r>
          </a:p>
          <a:p>
            <a:r>
              <a:rPr lang="es-MX" sz="2000" dirty="0"/>
              <a:t>Seguimiento y firma de compromisos con la familia.</a:t>
            </a:r>
          </a:p>
          <a:p>
            <a:endParaRPr lang="es-CO" sz="2000" dirty="0"/>
          </a:p>
        </p:txBody>
      </p:sp>
    </p:spTree>
    <p:extLst>
      <p:ext uri="{BB962C8B-B14F-4D97-AF65-F5344CB8AC3E}">
        <p14:creationId xmlns:p14="http://schemas.microsoft.com/office/powerpoint/2010/main" val="4050362357"/>
      </p:ext>
    </p:extLst>
  </p:cSld>
  <p:clrMapOvr>
    <a:masterClrMapping/>
  </p:clrMapOvr>
</p:sld>
</file>

<file path=ppt/theme/theme1.xml><?xml version="1.0" encoding="utf-8"?>
<a:theme xmlns:a="http://schemas.openxmlformats.org/drawingml/2006/main" name="Estela de condensación">
  <a:themeElements>
    <a:clrScheme name="Estela de condensació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Estela de condensació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tela de condensació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Estela de condensación</Template>
  <TotalTime>35</TotalTime>
  <Words>1043</Words>
  <Application>Microsoft Office PowerPoint</Application>
  <PresentationFormat>Panorámica</PresentationFormat>
  <Paragraphs>79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7" baseType="lpstr">
      <vt:lpstr>Arial</vt:lpstr>
      <vt:lpstr>Century Gothic</vt:lpstr>
      <vt:lpstr>Estela de condensación</vt:lpstr>
      <vt:lpstr>Decreto 1421 de 2017 – Educación Inclusiva para la Población con Discapacidad</vt:lpstr>
      <vt:lpstr>Contexto y Antecedentes </vt:lpstr>
      <vt:lpstr>Objetivo General del Decreto</vt:lpstr>
      <vt:lpstr>Ámbito de Aplicación </vt:lpstr>
      <vt:lpstr>Principios Clave </vt:lpstr>
      <vt:lpstr>Definiciones Fundamentales</vt:lpstr>
      <vt:lpstr> Responsabilidades de las Secretarías de Educación </vt:lpstr>
      <vt:lpstr> Responsabilidades de las Instituciones Educativas </vt:lpstr>
      <vt:lpstr> El Plan Individual de Ajustes Razonables (PIAR) </vt:lpstr>
      <vt:lpstr> Diseño Universal para el Aprendizaje (DUA): </vt:lpstr>
      <vt:lpstr> Recursos y Apoyos para la Inclusión </vt:lpstr>
      <vt:lpstr>Participación de las Familias </vt:lpstr>
      <vt:lpstr>Retos y Desafíos Actuales </vt:lpstr>
      <vt:lpstr>Conclusión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Decreto 1421 de 2017 – Educación Inclusiva para la Población con Discapacidad</dc:title>
  <dc:creator>jfua61@gmail.com</dc:creator>
  <cp:lastModifiedBy>jfua61@gmail.com</cp:lastModifiedBy>
  <cp:revision>1</cp:revision>
  <dcterms:created xsi:type="dcterms:W3CDTF">2026-06-09T16:51:34Z</dcterms:created>
  <dcterms:modified xsi:type="dcterms:W3CDTF">2026-06-09T17:27:06Z</dcterms:modified>
</cp:coreProperties>
</file>