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63" r:id="rId2"/>
    <p:sldId id="288" r:id="rId3"/>
    <p:sldId id="289" r:id="rId4"/>
    <p:sldId id="290" r:id="rId5"/>
    <p:sldId id="291" r:id="rId6"/>
    <p:sldId id="277" r:id="rId7"/>
    <p:sldId id="292" r:id="rId8"/>
    <p:sldId id="293" r:id="rId9"/>
    <p:sldId id="278" r:id="rId10"/>
    <p:sldId id="276" r:id="rId11"/>
    <p:sldId id="287" r:id="rId12"/>
    <p:sldId id="286" r:id="rId13"/>
    <p:sldId id="264" r:id="rId14"/>
    <p:sldId id="282" r:id="rId15"/>
    <p:sldId id="265" r:id="rId16"/>
    <p:sldId id="266" r:id="rId17"/>
    <p:sldId id="267" r:id="rId18"/>
    <p:sldId id="280" r:id="rId19"/>
    <p:sldId id="284" r:id="rId20"/>
    <p:sldId id="285" r:id="rId21"/>
    <p:sldId id="283" r:id="rId22"/>
    <p:sldId id="271" r:id="rId23"/>
    <p:sldId id="274" r:id="rId24"/>
    <p:sldId id="275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3EAE7-64E9-477F-92F3-9ACCCD123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8591A0-11F3-45F0-BCDD-9CD216040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8D3266-01D3-4040-9A67-21A779F7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2077AC-F4B4-4C60-B32F-C8F93A47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50A407-7371-4534-8C54-E6BF7D03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197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8DE11-6F1A-496C-BF89-9555B34F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4558D0-5BFD-4659-9E0E-49255AB35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7A20C3-2FF6-4AE0-AB16-C220D300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A1E4A-0AC1-4FAC-8791-A435FDBE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0AB49B-7061-4BE0-B40D-2F01700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738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D229DD-DC4C-4156-A6AE-71D9A00E7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E3D357-D519-4B16-927E-39F77758F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D57717-6E3C-4DDE-960F-DB5B92E5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11D4C8-7772-411C-A489-80D8566D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C88FA7-158F-4AF6-AB4B-5FDF8B59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20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D1DE2-6DA2-4004-8A5F-372A05AB3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39FBF0-DE21-4A88-9DA7-43FAE8689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1B1D82-3B82-4654-A3A5-C971B3DC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0D2717-4524-4CAE-837A-FF3C6F9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126EDC-74D5-4B9B-B066-BB1661C0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536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B5B81-FA74-4A86-AC39-0B1ADD094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05C7E6-0B2F-448B-A9F8-3E4679C4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F3DF9-E598-4D3B-A0D7-8326052D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41152-1463-4F43-9DA1-75DE68AA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AEAA75-B478-471C-B7FE-19262E57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120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180E0-F5B9-48D0-B1D1-7341D6C14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45C1A-3979-44C7-A3EB-405BB24D8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BC3587-1D28-4DC2-9929-FDBFA4E27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BD3575-0CBE-420B-97AA-3A451BA6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646FE0-F940-4BB0-9D2D-604675022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F6C9BD-DA58-4BF3-9345-620EDD36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659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0481B-1324-45F6-B8D1-795D6AD3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926EF2-FB7D-4C13-8994-0F5FA31B4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67D9A9-8FC6-4DE9-85B5-836F2E26B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AF8D8E-CFEF-4ECC-A838-65780DAE6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01E3C-734F-4E35-B880-7A231CB1F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66277F-3D9F-4681-BB63-68C0617C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CC4340-57EE-4DBB-A403-413311E3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BDD304-D0AB-445F-A841-F9E801CD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69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BBB5D-0DF4-4067-888F-1B73DDED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50DB00-7DEB-4733-BBBB-04B59769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964231-93F0-4F78-A7C6-4B3F04A5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493E4A-A611-4E93-92A7-B1CCBFC8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048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C0029D7-89FA-4372-A705-018C7B68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D636B5-235A-45D9-8F95-D8A8F997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24859B-DDDB-44D0-8DB9-FC83DF2F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093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9C4C3-6D65-48D9-9B44-7EC4D2ED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7BE671-F091-4C1B-9A92-D83875DC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B7C07D-B7C2-4BCE-8C36-4010FABCE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1E347E-2E2B-459E-B360-6628C1DB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41FEA4-3FF9-4404-9F55-D918C05E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A420E9-C017-4E89-A8B8-F3E3DB58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658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E5D0E-C15E-4FE4-8AF1-4012B89E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1CC191-8EED-4A22-A989-7A8675106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A24807-751E-4B2A-B244-5F91DB4C6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D7770C-5A37-4FF0-BB8F-3B90E7FB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725B77-09A3-492E-8A55-A4973BA2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FC8BE3-4828-425E-96C8-4C1AA460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12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74DBE3-E3DD-40E0-AE36-050391B3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6F34EE-78ED-4026-989E-0A4CA3A91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7074F2-1966-40FD-BC15-ACC404D6E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685AB-2E97-4D90-ABEC-0A619BC2EBEB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B1EFB7-6565-40EE-9EDB-66495988B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DE568B-7518-48F0-95D0-C7B95EFC0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444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jorar diseño acetato portada">
            <a:extLst>
              <a:ext uri="{FF2B5EF4-FFF2-40B4-BE49-F238E27FC236}">
                <a16:creationId xmlns:a16="http://schemas.microsoft.com/office/drawing/2014/main" id="{215A9938-876B-48C7-AA8A-A9647854F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4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38BACA-BE9E-4608-8325-0910D110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9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7FB12-DF40-49DC-88EC-EA933913D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54193"/>
          </a:xfrm>
        </p:spPr>
        <p:txBody>
          <a:bodyPr>
            <a:normAutofit fontScale="90000"/>
          </a:bodyPr>
          <a:lstStyle/>
          <a:p>
            <a:br>
              <a:rPr lang="es-CO" dirty="0"/>
            </a:br>
            <a:r>
              <a:rPr lang="es-CO" sz="4000" b="1" dirty="0"/>
              <a:t>CONSTITUCIONES  DE COLOMBIA 1886/1991</a:t>
            </a:r>
            <a:br>
              <a:rPr lang="es-CO" sz="4000" b="1" dirty="0"/>
            </a:br>
            <a:r>
              <a:rPr lang="es-CO" sz="4000" b="1" dirty="0"/>
              <a:t>PREÁMBULO</a:t>
            </a:r>
            <a:br>
              <a:rPr lang="es-CO" dirty="0"/>
            </a:b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AFD3D6-2669-436D-A93A-25048D284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6459" y="2017059"/>
            <a:ext cx="5157787" cy="4172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1886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nombre de Dios, fuente suprema de toda autoridad, y con el fin de </a:t>
            </a:r>
            <a:r>
              <a:rPr lang="es-MX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afianzar la unidad nacional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una de cuyas bases es el </a:t>
            </a:r>
            <a:r>
              <a:rPr lang="es-MX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reconocimiento hecho por los partidos políticos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que </a:t>
            </a:r>
            <a:r>
              <a:rPr lang="es-MX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Religión Católica, Apostólica y Romana </a:t>
            </a:r>
            <a:r>
              <a:rPr lang="es-MX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la de la Nación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que como tal, </a:t>
            </a:r>
            <a:r>
              <a:rPr lang="es-MX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poderes públicos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protegerán y harán que sea respetada 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esencial elemento del orden social y para asegurar los bienes de la justicia, la libertad y la paz, el pueblo colombiano, en plebiscito nacional, </a:t>
            </a:r>
          </a:p>
          <a:p>
            <a:pPr marL="0" indent="0">
              <a:buNone/>
            </a:pPr>
            <a:endParaRPr lang="es-MX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O" sz="22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EF7AA5-ACA0-4A5C-A6EF-99FAC3D4B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3047" y="1419318"/>
            <a:ext cx="5183188" cy="50735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1991. 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pueblo de Colombia,</a:t>
            </a:r>
          </a:p>
          <a:p>
            <a:pPr marL="0" indent="0">
              <a:buNone/>
            </a:pP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ejercicio de su poder soberano, representado por sus delegatarios a la Asamblea Nacional Constituyente, invocando la protección de Dios, y con el fin de fortalecer la unidad de la Nación y asegurar a sus integrantes la vida, la convivencia, el trabajo, la justicia, la igualdad, el conocimiento, la libertad y la paz, </a:t>
            </a:r>
            <a:r>
              <a:rPr lang="es-MX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dentro de un marco jurídico, democrático y participativo 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MX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garantice un orden político, económico y social justo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comprometido a impulsar la integración de la comunidad latinoamericana, decreta, sanciona y promulga la siguiente:</a:t>
            </a:r>
          </a:p>
          <a:p>
            <a:pPr marL="0" indent="0">
              <a:buNone/>
            </a:pP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Constitución Política de Colombia</a:t>
            </a:r>
          </a:p>
          <a:p>
            <a:endParaRPr lang="es-C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3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cetato ceremonial Constitución de 1886 diseño verde-dorado">
            <a:extLst>
              <a:ext uri="{FF2B5EF4-FFF2-40B4-BE49-F238E27FC236}">
                <a16:creationId xmlns:a16="http://schemas.microsoft.com/office/drawing/2014/main" id="{A2D26132-4428-45FD-B08F-198117365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16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etato 2 Principios Fundamentales">
            <a:extLst>
              <a:ext uri="{FF2B5EF4-FFF2-40B4-BE49-F238E27FC236}">
                <a16:creationId xmlns:a16="http://schemas.microsoft.com/office/drawing/2014/main" id="{D06FDCC1-F816-4E95-9D22-FB3C09F9C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99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cetato ceremonial Artículo 18 con fondo luminoso">
            <a:extLst>
              <a:ext uri="{FF2B5EF4-FFF2-40B4-BE49-F238E27FC236}">
                <a16:creationId xmlns:a16="http://schemas.microsoft.com/office/drawing/2014/main" id="{44B2240C-10FA-42A7-9794-D1C4639C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cetato 3 Artículo 67 Educación">
            <a:extLst>
              <a:ext uri="{FF2B5EF4-FFF2-40B4-BE49-F238E27FC236}">
                <a16:creationId xmlns:a16="http://schemas.microsoft.com/office/drawing/2014/main" id="{7BEA2A2F-9C0C-42DC-AC4E-67EDB078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32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cetato 4 Artículo 67 Supervisión y Gratuidad">
            <a:extLst>
              <a:ext uri="{FF2B5EF4-FFF2-40B4-BE49-F238E27FC236}">
                <a16:creationId xmlns:a16="http://schemas.microsoft.com/office/drawing/2014/main" id="{4D37CEE5-8335-42EB-AB7D-A9DE2B24B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44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cetato 5 Artículo 68 Educación y Participación">
            <a:extLst>
              <a:ext uri="{FF2B5EF4-FFF2-40B4-BE49-F238E27FC236}">
                <a16:creationId xmlns:a16="http://schemas.microsoft.com/office/drawing/2014/main" id="{D134C334-A898-4656-BB1C-04168703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38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cetato ceremonial Artículo 356">
            <a:extLst>
              <a:ext uri="{FF2B5EF4-FFF2-40B4-BE49-F238E27FC236}">
                <a16:creationId xmlns:a16="http://schemas.microsoft.com/office/drawing/2014/main" id="{FDD92C90-5957-42DA-865F-149B52970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cetato ceremonial Artículo 356 complemento">
            <a:extLst>
              <a:ext uri="{FF2B5EF4-FFF2-40B4-BE49-F238E27FC236}">
                <a16:creationId xmlns:a16="http://schemas.microsoft.com/office/drawing/2014/main" id="{678B9B82-1509-4284-90C6-9C222043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26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3D55087-6AC6-4170-90F3-781F5E822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29" y="416858"/>
            <a:ext cx="10999695" cy="58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18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cetato ceremonial Artículo 356 destinación de recursos">
            <a:extLst>
              <a:ext uri="{FF2B5EF4-FFF2-40B4-BE49-F238E27FC236}">
                <a16:creationId xmlns:a16="http://schemas.microsoft.com/office/drawing/2014/main" id="{2C928E33-5E04-4ABA-993D-7048E1F9E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41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cetato ceremonial Artículo 357">
            <a:extLst>
              <a:ext uri="{FF2B5EF4-FFF2-40B4-BE49-F238E27FC236}">
                <a16:creationId xmlns:a16="http://schemas.microsoft.com/office/drawing/2014/main" id="{F2FB0416-46DE-4CB1-B700-F275B06D8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976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91A26-4B23-4AD6-8542-B7174708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830503" cy="1049235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dirty="0"/>
              <a:t>ARTICULO 356 </a:t>
            </a:r>
            <a:r>
              <a:rPr kumimoji="0" lang="es-MX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(CAPITULO 4. DE LA DISTRIBUCION DE RECURSOS Y DE LAS COMPETENCIAS)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ACE901-032C-482B-8EDA-D2B440DE5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27868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(…) </a:t>
            </a:r>
            <a:r>
              <a:rPr lang="es-MX" dirty="0">
                <a:solidFill>
                  <a:srgbClr val="0070C0"/>
                </a:solidFill>
              </a:rPr>
              <a:t>Los recursos </a:t>
            </a:r>
            <a:r>
              <a:rPr lang="es-MX" dirty="0"/>
              <a:t>que se asignen a los sectores priorizados de salud, educación, agua apta para el consumo humano y saneamiento básico, con ocasión de la reforma al Sistema General de Participaciones, </a:t>
            </a:r>
            <a:r>
              <a:rPr lang="es-MX" dirty="0">
                <a:solidFill>
                  <a:srgbClr val="0070C0"/>
                </a:solidFill>
              </a:rPr>
              <a:t>no podrán ser utilizados en otros sectores</a:t>
            </a:r>
            <a:r>
              <a:rPr lang="es-MX" dirty="0"/>
              <a:t>.</a:t>
            </a:r>
          </a:p>
          <a:p>
            <a:r>
              <a:rPr lang="es-MX" dirty="0"/>
              <a:t>PARÁGRAFO 2o. Sobre las competencias a cargo de las entidades beneficiarias que se relacionan con los derechos y servicios de la educación pública, </a:t>
            </a:r>
            <a:r>
              <a:rPr lang="es-MX" dirty="0">
                <a:solidFill>
                  <a:srgbClr val="0070C0"/>
                </a:solidFill>
              </a:rPr>
              <a:t>las entidades beneficiarias destinarán recursos para financiar </a:t>
            </a:r>
            <a:r>
              <a:rPr lang="es-MX" u="sng" dirty="0">
                <a:solidFill>
                  <a:srgbClr val="0070C0"/>
                </a:solidFill>
              </a:rPr>
              <a:t>tres años de escolaridad de la educación preescolar</a:t>
            </a:r>
            <a:r>
              <a:rPr lang="es-MX" dirty="0">
                <a:solidFill>
                  <a:srgbClr val="0070C0"/>
                </a:solidFill>
              </a:rPr>
              <a:t>, nueve de básica, </a:t>
            </a:r>
            <a:r>
              <a:rPr lang="es-MX" u="sng" dirty="0">
                <a:solidFill>
                  <a:srgbClr val="0070C0"/>
                </a:solidFill>
              </a:rPr>
              <a:t>dos años de media </a:t>
            </a:r>
            <a:r>
              <a:rPr lang="es-MX" dirty="0">
                <a:solidFill>
                  <a:srgbClr val="0070C0"/>
                </a:solidFill>
              </a:rPr>
              <a:t>y podrán </a:t>
            </a:r>
            <a:r>
              <a:rPr lang="es-MX" u="sng" dirty="0">
                <a:solidFill>
                  <a:srgbClr val="0070C0"/>
                </a:solidFill>
              </a:rPr>
              <a:t>concurrir a dos años de educación superior en establecimientos educativos oficiales</a:t>
            </a:r>
            <a:r>
              <a:rPr lang="es-MX" dirty="0">
                <a:solidFill>
                  <a:srgbClr val="0070C0"/>
                </a:solidFill>
              </a:rPr>
              <a:t>. La ley de competencias reglamentará los términos de concurrencia.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1154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91A26-4B23-4AD6-8542-B7174708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830503" cy="1049235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dirty="0"/>
              <a:t>ARTICULO 356 </a:t>
            </a:r>
            <a:r>
              <a:rPr kumimoji="0" lang="es-MX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(CAPITULO 4. DE LA DISTRIBUCION DE RECURSOS Y DE LAS COMPETENCIAS)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ACE901-032C-482B-8EDA-D2B440DE5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27868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PARÁGRAFO 3o. </a:t>
            </a:r>
          </a:p>
          <a:p>
            <a:pPr marL="0" indent="0">
              <a:buNone/>
            </a:pPr>
            <a:r>
              <a:rPr lang="es-MX" dirty="0"/>
              <a:t>(…) 1. Definir la distribución de competencias y recursos entre el Gobierno nacional y las entidades beneficiarias del Sistema. </a:t>
            </a:r>
            <a:r>
              <a:rPr lang="es-MX" dirty="0">
                <a:solidFill>
                  <a:srgbClr val="0070C0"/>
                </a:solidFill>
              </a:rPr>
              <a:t>Para tal propósito, se garantizará el acceso, la ampliación de coberturas, la continuidad y calidad en la prestación de los servicios y garantía de derechos, con énfasis en la población pobre, la prevalencia ambiental con priorización de las áreas protegidas, la densidad étnica poblacional y la ruralidad, dependiendo de las características sectoriales. </a:t>
            </a:r>
            <a:r>
              <a:rPr lang="es-MX" dirty="0"/>
              <a:t>Igualmente, se priorizarán los municipios de menores categorías y población, según la clasificación que determine la ley orgánica de la que trata el presente artículo, así como a los municipios con Programa de Desarrollo con Enfoque Territorial (PDET) y las Zonas más Afectadas por el Conflicto Armado (</a:t>
            </a:r>
            <a:r>
              <a:rPr lang="es-MX" dirty="0" err="1"/>
              <a:t>Zomac</a:t>
            </a:r>
            <a:r>
              <a:rPr lang="es-MX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35254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F8D8E-1CD2-4BEB-BDCC-B9682BA3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ARTICULO 357. </a:t>
            </a:r>
            <a:br>
              <a:rPr lang="es-MX" dirty="0"/>
            </a:br>
            <a:r>
              <a:rPr lang="es-MX" sz="1800" dirty="0"/>
              <a:t>&lt;Artículo modificado por el artículo 2 del Acto Legislativo 3 de 2024.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9ABA08-88DB-41A4-A26A-55D606578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nuevo texto es el siguiente:&gt; </a:t>
            </a:r>
          </a:p>
          <a:p>
            <a:pPr marL="0" indent="0">
              <a:buNone/>
            </a:pPr>
            <a:r>
              <a:rPr lang="es-MX" dirty="0">
                <a:solidFill>
                  <a:srgbClr val="0070C0"/>
                </a:solidFill>
              </a:rPr>
              <a:t>El Sistema General de Participaciones crecerá como porcentaje de los Ingresos Corrientes de la Nación hasta llegar a ser el 39,5 por ciento de estos. </a:t>
            </a:r>
            <a:r>
              <a:rPr lang="es-MX" dirty="0"/>
              <a:t>Para este fin, se tendrá un periodo de transición de 12 años contados a partir del año siguiente en que se expida la ley de qué trata el artículo 356 constitucional, particularmente en su parágrafo 3. En todo caso, el incremento no podrá empezar a aplicarse antes del año 2027.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32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A91511-453E-40D4-930B-CE3DC6AA2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3" y="659892"/>
            <a:ext cx="10878671" cy="55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7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0FCDBA-93EB-42E6-9EBC-B1B07FB78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65" y="623316"/>
            <a:ext cx="10663517" cy="56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4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9FB097-F02D-4B2C-B247-26585FDC6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5" y="847165"/>
            <a:ext cx="10381129" cy="426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5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13C7808-837F-4514-9A2A-AEF06DE3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75" y="623316"/>
            <a:ext cx="10569389" cy="56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679060B-9BB7-4B9F-98F9-F0DD85798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06" y="623316"/>
            <a:ext cx="10690412" cy="56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CFC8B7B-7E75-4C97-A6B3-3472F2ED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17" y="728472"/>
            <a:ext cx="10784541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4E4DD2-D0EB-41A5-B86F-D88761CE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334" y="591984"/>
            <a:ext cx="8272272" cy="6720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778B77-79B1-4975-8D4A-81997C30E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318" y="1923287"/>
            <a:ext cx="7234517" cy="29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65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611</Words>
  <Application>Microsoft Office PowerPoint</Application>
  <PresentationFormat>Panorámica</PresentationFormat>
  <Paragraphs>15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Gill Sans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CONSTITUCIONES  DE COLOMBIA 1886/1991 PREÁMBULO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ARTICULO 356 (CAPITULO 4. DE LA DISTRIBUCION DE RECURSOS Y DE LAS COMPETENCIAS)</vt:lpstr>
      <vt:lpstr> ARTICULO 356 (CAPITULO 4. DE LA DISTRIBUCION DE RECURSOS Y DE LAS COMPETENCIAS)</vt:lpstr>
      <vt:lpstr>ARTICULO 357.  &lt;Artículo modificado por el artículo 2 del Acto Legislativo 3 de 2024.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jfua61@gmail.com</dc:creator>
  <cp:lastModifiedBy>jfua61@gmail.com</cp:lastModifiedBy>
  <cp:revision>10</cp:revision>
  <dcterms:created xsi:type="dcterms:W3CDTF">2026-05-15T14:50:12Z</dcterms:created>
  <dcterms:modified xsi:type="dcterms:W3CDTF">2026-06-19T18:07:15Z</dcterms:modified>
</cp:coreProperties>
</file>