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7533" y="0"/>
            <a:ext cx="7934348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8941881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11808" y="3428998"/>
            <a:ext cx="5518066" cy="2268559"/>
          </a:xfrm>
        </p:spPr>
        <p:txBody>
          <a:bodyPr anchor="t">
            <a:normAutofit/>
          </a:bodyPr>
          <a:lstStyle>
            <a:lvl1pPr algn="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72274" y="2268786"/>
            <a:ext cx="5357600" cy="1160213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3A824-1A51-4B26-AD58-A6D8E14F6C04}" type="datetimeFigureOut">
              <a:rPr lang="en-US" dirty="0"/>
              <a:t>6/23/2026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Ins="45720"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191282" y="3262852"/>
            <a:ext cx="415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24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>
            <a:off x="2194236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4091" cy="1077229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E33E-8B18-4087-B112-809917729534}" type="datetimeFigureOut">
              <a:rPr lang="en-US" dirty="0"/>
              <a:t>6/23/2026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Rectangle 1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 rot="5400000">
            <a:off x="10337141" y="416061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39380" y="805818"/>
            <a:ext cx="1326519" cy="5244126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08751" y="970410"/>
            <a:ext cx="6466903" cy="5079534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FE419-2371-464F-8239-3959401C3561}" type="datetimeFigureOut">
              <a:rPr lang="en-US" dirty="0"/>
              <a:t>6/23/2026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162C4-EDD9-4389-A98B-B87ECEA2A816}" type="datetimeFigureOut">
              <a:rPr lang="en-US" dirty="0"/>
              <a:t>6/23/2026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194943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" name="Rectangle 2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TextBox 10"/>
          <p:cNvSpPr txBox="1"/>
          <p:nvPr/>
        </p:nvSpPr>
        <p:spPr>
          <a:xfrm>
            <a:off x="2191843" y="296258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3147254"/>
            <a:ext cx="7956560" cy="1424746"/>
          </a:xfrm>
        </p:spPr>
        <p:txBody>
          <a:bodyPr anchor="t">
            <a:normAutofit/>
          </a:bodyPr>
          <a:lstStyle>
            <a:lvl1pPr algn="r"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968" y="2268786"/>
            <a:ext cx="7791931" cy="878468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059C3-6A89-4494-99FF-5A4D6FFD50EB}" type="datetimeFigureOut">
              <a:rPr lang="en-US" dirty="0"/>
              <a:t>6/23/2026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" name="Rectangle 26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7"/>
            <a:ext cx="7950984" cy="108170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05374" y="2052116"/>
            <a:ext cx="3891960" cy="399782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66636" y="2052114"/>
            <a:ext cx="3894222" cy="39978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4B2F-12DE-47F5-8894-472B206D2E1E}" type="datetimeFigureOut">
              <a:rPr lang="en-US" dirty="0"/>
              <a:t>6/23/2026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196172" y="641223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Rectangle 20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/>
          <p:cNvSpPr txBox="1"/>
          <p:nvPr/>
        </p:nvSpPr>
        <p:spPr>
          <a:xfrm>
            <a:off x="2193650" y="636424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8"/>
            <a:ext cx="7956560" cy="1078348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9285" y="2052115"/>
            <a:ext cx="3896467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9285" y="2851331"/>
            <a:ext cx="3893623" cy="307143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66634" y="2052115"/>
            <a:ext cx="3899798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66635" y="2851331"/>
            <a:ext cx="3899798" cy="307143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0E46F-7819-4ACF-B48B-48222C2ACC88}" type="datetimeFigureOut">
              <a:rPr lang="en-US" dirty="0"/>
              <a:t>6/23/2026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3416-4057-4DAA-829D-4CA07428D088}" type="datetimeFigureOut">
              <a:rPr lang="en-US" dirty="0"/>
              <a:t>6/23/2026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196172" y="64122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D9284-D300-4297-87F7-E791DCC15DB1}" type="datetimeFigureOut">
              <a:rPr lang="en-US" dirty="0"/>
              <a:t>6/23/2026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" name="Rectangle 2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/>
          <p:cNvSpPr txBox="1"/>
          <p:nvPr/>
        </p:nvSpPr>
        <p:spPr>
          <a:xfrm>
            <a:off x="1554154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0323" y="1282451"/>
            <a:ext cx="2664361" cy="1903241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0154" y="805818"/>
            <a:ext cx="5446278" cy="5244126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6154"/>
            <a:ext cx="2664361" cy="2386397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525BB-DA17-4BA0-B3C8-3AC3ABC827E6}" type="datetimeFigureOut">
              <a:rPr lang="en-US" dirty="0"/>
              <a:t>6/23/2026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" name="Rectangle 19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47062" y="3229"/>
            <a:ext cx="4629734" cy="6858000"/>
          </a:xfrm>
          <a:solidFill>
            <a:schemeClr val="tx1">
              <a:alpha val="10000"/>
            </a:schemeClr>
          </a:solidFill>
          <a:ln w="9525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54686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241" y="1282452"/>
            <a:ext cx="3970986" cy="1900473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2928"/>
            <a:ext cx="3971874" cy="2386394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4C9A-3960-41CF-A4E9-2A8FB932454B}" type="datetimeFigureOut">
              <a:rPr lang="en-US" dirty="0"/>
              <a:t>6/23/2026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8331" cy="10772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599" y="2052116"/>
            <a:ext cx="7796540" cy="3997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-810065" y="5270604"/>
            <a:ext cx="2662729" cy="182880"/>
          </a:xfrm>
          <a:prstGeom prst="rect">
            <a:avLst/>
          </a:prstGeom>
        </p:spPr>
        <p:txBody>
          <a:bodyPr vert="horz" lIns="91440" tIns="18288" rIns="91440" bIns="45720" rtlCol="0" anchor="t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3CBC1C18-307B-4F68-A007-B5B542270E8D}" type="datetimeFigureOut">
              <a:rPr lang="en-US" dirty="0"/>
              <a:t>6/23/2026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-2237130" y="3661144"/>
            <a:ext cx="5885352" cy="179176"/>
          </a:xfrm>
          <a:prstGeom prst="rect">
            <a:avLst/>
          </a:prstGeom>
        </p:spPr>
        <p:txBody>
          <a:bodyPr vert="horz" lIns="91440" tIns="45720" rIns="91440" bIns="18288" rtlCol="0" anchor="b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8407" y="164592"/>
            <a:ext cx="636727" cy="322851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57" name="Rectangle 56"/>
          <p:cNvSpPr/>
          <p:nvPr/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34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120000"/>
        </a:lnSpc>
        <a:spcBef>
          <a:spcPts val="10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953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588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7097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1732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642616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3108960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575304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404164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E1B8AFD-8C33-4DEA-91C5-4D2DAA85C50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s-MX" sz="4400" dirty="0"/>
              <a:t>PROYECTO EDUCATIVO INSTITUCIONAL (PEI)</a:t>
            </a:r>
            <a:br>
              <a:rPr lang="es-MX" sz="4400" dirty="0"/>
            </a:br>
            <a:br>
              <a:rPr lang="es-MX" dirty="0"/>
            </a:br>
            <a:br>
              <a:rPr lang="es-MX" dirty="0"/>
            </a:b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E93D941-50AC-4B8C-91B2-5390CEAD9D6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s-MX" sz="3200" dirty="0"/>
              <a:t>Instrumento de gestión para la calidad educativa</a:t>
            </a:r>
            <a:endParaRPr lang="es-CO" sz="3200" dirty="0"/>
          </a:p>
        </p:txBody>
      </p:sp>
    </p:spTree>
    <p:extLst>
      <p:ext uri="{BB962C8B-B14F-4D97-AF65-F5344CB8AC3E}">
        <p14:creationId xmlns:p14="http://schemas.microsoft.com/office/powerpoint/2010/main" val="26296309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636F48F-273A-4CE5-B09A-4EEB081ED8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El Rol del Docente en el PEI</a:t>
            </a:r>
            <a:br>
              <a:rPr lang="es-MX" dirty="0"/>
            </a:b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C9FB557-AF7F-49F0-9EBF-B58221980E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r>
              <a:rPr lang="es-MX" dirty="0"/>
              <a:t>Los docentes son actores fundamentales porque:</a:t>
            </a:r>
          </a:p>
          <a:p>
            <a:r>
              <a:rPr lang="es-MX" dirty="0"/>
              <a:t>Participan en la elaboración y actualización del PEI</a:t>
            </a:r>
          </a:p>
          <a:p>
            <a:r>
              <a:rPr lang="es-MX" dirty="0"/>
              <a:t>Son responsables de articular el PEI con las prácticas pedagógicas diarias</a:t>
            </a:r>
          </a:p>
          <a:p>
            <a:r>
              <a:rPr lang="es-MX" dirty="0"/>
              <a:t>Traducen los principios del PEI en acciones concretas en el aula</a:t>
            </a:r>
          </a:p>
          <a:p>
            <a:r>
              <a:rPr lang="es-MX" dirty="0"/>
              <a:t>Contribuyen al diagnóstico institucional desde su experiencia en el terreno</a:t>
            </a:r>
          </a:p>
          <a:p>
            <a:r>
              <a:rPr lang="es-MX" dirty="0"/>
              <a:t>Participan en el monitoreo y evaluación continua</a:t>
            </a:r>
          </a:p>
          <a:p>
            <a:pPr marL="0" indent="0" algn="ctr">
              <a:buNone/>
            </a:pPr>
            <a:r>
              <a:rPr lang="es-MX" b="1" dirty="0">
                <a:solidFill>
                  <a:srgbClr val="00B0F0"/>
                </a:solidFill>
              </a:rPr>
              <a:t>"</a:t>
            </a:r>
            <a:r>
              <a:rPr lang="es-MX" b="1" i="1" dirty="0">
                <a:solidFill>
                  <a:srgbClr val="00B0F0"/>
                </a:solidFill>
              </a:rPr>
              <a:t>Las prácticas pedagógicas de los docentes deben articularse con el PEI para garantizar la coherencia institucional."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4612712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E30FF91-0273-4237-83C7-E1A338D12F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Ventajas del PEI para la Institución</a:t>
            </a:r>
            <a:br>
              <a:rPr lang="es-MX" dirty="0"/>
            </a:b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4F90EA4-9BA9-4C4B-9F24-23BD017223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es-MX" dirty="0"/>
          </a:p>
          <a:p>
            <a:r>
              <a:rPr lang="es-MX" dirty="0"/>
              <a:t>Precisa la identidad del centro educativo</a:t>
            </a:r>
          </a:p>
          <a:p>
            <a:r>
              <a:rPr lang="es-MX" dirty="0"/>
              <a:t>Facilita la identificación del personal con la institución</a:t>
            </a:r>
          </a:p>
          <a:p>
            <a:r>
              <a:rPr lang="es-MX" dirty="0"/>
              <a:t>Fija los objetivos institucionales a lograr</a:t>
            </a:r>
          </a:p>
          <a:p>
            <a:r>
              <a:rPr lang="es-MX" dirty="0"/>
              <a:t>Permite la planificación de actividades a largo plazo</a:t>
            </a:r>
          </a:p>
          <a:p>
            <a:r>
              <a:rPr lang="es-MX" dirty="0"/>
              <a:t>Permite establecer medidas correctivas</a:t>
            </a:r>
          </a:p>
          <a:p>
            <a:r>
              <a:rPr lang="es-MX" dirty="0"/>
              <a:t>Actualiza la finalidad de la institución</a:t>
            </a:r>
          </a:p>
          <a:p>
            <a:r>
              <a:rPr lang="es-MX" dirty="0"/>
              <a:t>Sirve como punto de referencia para nuevos miembros</a:t>
            </a:r>
          </a:p>
          <a:p>
            <a:endParaRPr lang="es-MX" dirty="0"/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9194695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352C67-27EE-4C9D-8E7A-71D16F797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Condiciones para un PEI Exitoso</a:t>
            </a:r>
            <a:br>
              <a:rPr lang="es-MX" dirty="0"/>
            </a:b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3C1E33B-A63C-4D4E-BAC2-A9512E6BCC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endParaRPr lang="es-MX" dirty="0"/>
          </a:p>
          <a:p>
            <a:r>
              <a:rPr lang="es-MX" dirty="0"/>
              <a:t>Compromiso institucional de todos los niveles</a:t>
            </a:r>
          </a:p>
          <a:p>
            <a:r>
              <a:rPr lang="es-MX" dirty="0"/>
              <a:t>Liderazgo claro y participación activa</a:t>
            </a:r>
          </a:p>
          <a:p>
            <a:r>
              <a:rPr lang="es-MX" dirty="0"/>
              <a:t>Enfoque sistemático que asegure la participación de todos los actores</a:t>
            </a:r>
          </a:p>
          <a:p>
            <a:r>
              <a:rPr lang="es-MX" dirty="0"/>
              <a:t>Asignación adecuada de recursos</a:t>
            </a:r>
          </a:p>
          <a:p>
            <a:pPr marL="0" indent="0">
              <a:buNone/>
            </a:pPr>
            <a:r>
              <a:rPr lang="es-MX" dirty="0"/>
              <a:t>El PEI debe ser:</a:t>
            </a:r>
          </a:p>
          <a:p>
            <a:r>
              <a:rPr lang="es-MX" dirty="0"/>
              <a:t>Concreto, factible y evaluable</a:t>
            </a:r>
          </a:p>
          <a:p>
            <a:r>
              <a:rPr lang="es-MX" dirty="0"/>
              <a:t>Flexible, dinámico y funcional para adecuarse a los cambios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5670691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A57078C-FB0F-49AC-87F7-9E3554FC23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Reflexión Final</a:t>
            </a:r>
            <a:br>
              <a:rPr lang="es-CO" dirty="0"/>
            </a:b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EE47242-CCEE-4F4D-A1EE-E13D782A4E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es-MX" dirty="0"/>
          </a:p>
          <a:p>
            <a:pPr marL="0" indent="0">
              <a:buNone/>
            </a:pPr>
            <a:r>
              <a:rPr lang="es-MX" dirty="0"/>
              <a:t>El PEI NO es:</a:t>
            </a:r>
          </a:p>
          <a:p>
            <a:r>
              <a:rPr lang="es-MX" dirty="0"/>
              <a:t>Un documento estático que se guarda en un anaquel</a:t>
            </a:r>
          </a:p>
          <a:p>
            <a:r>
              <a:rPr lang="es-MX" dirty="0"/>
              <a:t>Una responsabilidad exclusiva de los directivos</a:t>
            </a:r>
          </a:p>
          <a:p>
            <a:pPr marL="0" indent="0">
              <a:buNone/>
            </a:pPr>
            <a:r>
              <a:rPr lang="es-MX" dirty="0"/>
              <a:t>El PEI ES:</a:t>
            </a:r>
          </a:p>
          <a:p>
            <a:r>
              <a:rPr lang="es-MX" dirty="0"/>
              <a:t>Un instrumento vivo que guía el quehacer diario</a:t>
            </a:r>
          </a:p>
          <a:p>
            <a:r>
              <a:rPr lang="es-MX" dirty="0"/>
              <a:t>Una construcción colectiva de toda la comunidad educativa</a:t>
            </a:r>
          </a:p>
          <a:p>
            <a:r>
              <a:rPr lang="es-MX" dirty="0"/>
              <a:t>La brújula que orienta el trabajo de cada docente en el aula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2800362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66014C2-06D9-43C3-BB06-FB02E2DAD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Conclusiones</a:t>
            </a:r>
            <a:br>
              <a:rPr lang="es-CO" dirty="0"/>
            </a:b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BB5EB8F-A172-498A-8C67-AC32A44717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endParaRPr lang="es-MX" dirty="0"/>
          </a:p>
          <a:p>
            <a:pPr marL="0" indent="0">
              <a:buNone/>
            </a:pPr>
            <a:r>
              <a:rPr lang="es-MX" dirty="0"/>
              <a:t>1. El PEI es el instrumento rector que define la identidad y rumbo de la IE</a:t>
            </a:r>
          </a:p>
          <a:p>
            <a:pPr marL="0" indent="0">
              <a:buNone/>
            </a:pPr>
            <a:r>
              <a:rPr lang="es-MX" dirty="0"/>
              <a:t>2. Está compuesto por dimensiones: filosófica, pedagógica, administrativa y comunitaria</a:t>
            </a:r>
          </a:p>
          <a:p>
            <a:pPr marL="0" indent="0">
              <a:buNone/>
            </a:pPr>
            <a:r>
              <a:rPr lang="es-MX" dirty="0"/>
              <a:t>3. Su elaboración es un proceso participativo que involucra a toda la comunidad educativa</a:t>
            </a:r>
          </a:p>
          <a:p>
            <a:pPr marL="0" indent="0">
              <a:buNone/>
            </a:pPr>
            <a:r>
              <a:rPr lang="es-MX" dirty="0"/>
              <a:t>4. El docente es un actor clave en su implementación y actualización</a:t>
            </a:r>
          </a:p>
          <a:p>
            <a:pPr marL="0" indent="0">
              <a:buNone/>
            </a:pPr>
            <a:r>
              <a:rPr lang="es-MX" dirty="0"/>
              <a:t>5. Un PEI bien construido mejora la calidad educativa y da coherencia a la gestión institucional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4496414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E776DD8-A0A4-4C73-9A4B-F6EBBDBA4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¿Qué es el PEI?</a:t>
            </a:r>
            <a:br>
              <a:rPr lang="es-CO" dirty="0"/>
            </a:b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1A1B266-EB99-469C-8A61-708493E0F9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endParaRPr lang="es-MX" dirty="0"/>
          </a:p>
          <a:p>
            <a:r>
              <a:rPr lang="es-MX" sz="8000" dirty="0"/>
              <a:t>El Proyecto Educativo Institucional (PEI) es un </a:t>
            </a:r>
            <a:r>
              <a:rPr lang="es-MX" sz="8000" b="1" dirty="0">
                <a:solidFill>
                  <a:srgbClr val="FFC000"/>
                </a:solidFill>
              </a:rPr>
              <a:t>instrumento de gestión</a:t>
            </a:r>
            <a:r>
              <a:rPr lang="es-MX" sz="8000" dirty="0"/>
              <a:t> que contiene la planificación de mediano y largo plazo de toda la institución educativa.</a:t>
            </a:r>
          </a:p>
          <a:p>
            <a:r>
              <a:rPr lang="es-MX" sz="8000" dirty="0"/>
              <a:t>También es definido como la </a:t>
            </a:r>
            <a:r>
              <a:rPr lang="es-MX" sz="8000" b="1" dirty="0">
                <a:solidFill>
                  <a:srgbClr val="FFC000"/>
                </a:solidFill>
              </a:rPr>
              <a:t>"carta de navegación" </a:t>
            </a:r>
            <a:r>
              <a:rPr lang="es-MX" sz="8000" dirty="0"/>
              <a:t>de las Instituciones educativas, donde se especifican los principios y fines del establecimiento, los recursos docentes y didácticos, la estrategia pedagógica y el sistema de gestión.</a:t>
            </a:r>
          </a:p>
          <a:p>
            <a:pPr marL="0" indent="0" algn="ctr">
              <a:buNone/>
            </a:pPr>
            <a:r>
              <a:rPr lang="es-MX" sz="8000" dirty="0">
                <a:solidFill>
                  <a:srgbClr val="00B0F0"/>
                </a:solidFill>
              </a:rPr>
              <a:t>"El PEI es la producción singular, propia y específica de cada institución, elaborada por todos sus miembros."</a:t>
            </a:r>
          </a:p>
          <a:p>
            <a:endParaRPr lang="es-MX" dirty="0"/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296053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98419B-61CD-4364-A552-5EE5666871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¿Para qué sirve el PEI?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31C4DD8-3BAB-424D-B10E-0EA1928D96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es-MX" dirty="0"/>
          </a:p>
          <a:p>
            <a:pPr marL="0" indent="0">
              <a:buNone/>
            </a:pPr>
            <a:r>
              <a:rPr lang="es-MX" dirty="0"/>
              <a:t>Propósitos fundamentales:</a:t>
            </a:r>
          </a:p>
          <a:p>
            <a:r>
              <a:rPr lang="es-MX" dirty="0"/>
              <a:t>Constituye el </a:t>
            </a:r>
            <a:r>
              <a:rPr lang="es-MX" b="1" dirty="0">
                <a:solidFill>
                  <a:srgbClr val="FFC000"/>
                </a:solidFill>
              </a:rPr>
              <a:t>marco doctrinal y filosófico </a:t>
            </a:r>
            <a:r>
              <a:rPr lang="es-MX" dirty="0"/>
              <a:t>de la institución</a:t>
            </a:r>
          </a:p>
          <a:p>
            <a:r>
              <a:rPr lang="es-MX" dirty="0"/>
              <a:t>Define el </a:t>
            </a:r>
            <a:r>
              <a:rPr lang="es-MX" b="1" dirty="0">
                <a:solidFill>
                  <a:srgbClr val="FFC000"/>
                </a:solidFill>
              </a:rPr>
              <a:t>tipo de educación </a:t>
            </a:r>
            <a:r>
              <a:rPr lang="es-MX" dirty="0"/>
              <a:t>que se quiere impartir</a:t>
            </a:r>
          </a:p>
          <a:p>
            <a:r>
              <a:rPr lang="es-MX" dirty="0"/>
              <a:t>Orienta los </a:t>
            </a:r>
            <a:r>
              <a:rPr lang="es-MX" b="1" dirty="0">
                <a:solidFill>
                  <a:srgbClr val="FFC000"/>
                </a:solidFill>
              </a:rPr>
              <a:t>procesos pedagógicos, institucionales y administrativos</a:t>
            </a:r>
          </a:p>
          <a:p>
            <a:r>
              <a:rPr lang="es-MX" dirty="0"/>
              <a:t>Establece los </a:t>
            </a:r>
            <a:r>
              <a:rPr lang="es-MX" b="1" dirty="0">
                <a:solidFill>
                  <a:srgbClr val="FFC000"/>
                </a:solidFill>
              </a:rPr>
              <a:t>valores esenciales </a:t>
            </a:r>
            <a:r>
              <a:rPr lang="es-MX" dirty="0"/>
              <a:t>que guían la acción educativa</a:t>
            </a:r>
          </a:p>
          <a:p>
            <a:r>
              <a:rPr lang="es-MX" dirty="0"/>
              <a:t>Perfila el </a:t>
            </a:r>
            <a:r>
              <a:rPr lang="es-MX" b="1" dirty="0">
                <a:solidFill>
                  <a:srgbClr val="FFC000"/>
                </a:solidFill>
              </a:rPr>
              <a:t>tipo de estudiantes </a:t>
            </a:r>
            <a:r>
              <a:rPr lang="es-MX" dirty="0"/>
              <a:t>que se desea formar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8418395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2F15F1-0C96-4AEA-AED0-141BCCDE2D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8331" cy="576991"/>
          </a:xfrm>
        </p:spPr>
        <p:txBody>
          <a:bodyPr>
            <a:normAutofit fontScale="90000"/>
          </a:bodyPr>
          <a:lstStyle/>
          <a:p>
            <a:r>
              <a:rPr lang="es-CO" dirty="0"/>
              <a:t>Características del PEI</a:t>
            </a:r>
            <a:br>
              <a:rPr lang="es-CO" dirty="0"/>
            </a:b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1BCE2DA-1DD9-462A-9268-B21F82070E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3599" y="1519518"/>
            <a:ext cx="7796540" cy="4530426"/>
          </a:xfrm>
        </p:spPr>
        <p:txBody>
          <a:bodyPr>
            <a:normAutofit/>
          </a:bodyPr>
          <a:lstStyle/>
          <a:p>
            <a:endParaRPr lang="es-MX" sz="1800" dirty="0"/>
          </a:p>
          <a:p>
            <a:r>
              <a:rPr lang="es-MX" sz="1800" b="1" dirty="0">
                <a:solidFill>
                  <a:srgbClr val="FFC000"/>
                </a:solidFill>
              </a:rPr>
              <a:t>Descentralización</a:t>
            </a:r>
            <a:r>
              <a:rPr lang="es-MX" sz="1800" dirty="0"/>
              <a:t> Nueva forma de asumir la gestión educativa desde la base</a:t>
            </a:r>
          </a:p>
          <a:p>
            <a:r>
              <a:rPr lang="es-MX" sz="1800" b="1" dirty="0">
                <a:solidFill>
                  <a:srgbClr val="FFC000"/>
                </a:solidFill>
              </a:rPr>
              <a:t>Autonomía</a:t>
            </a:r>
            <a:r>
              <a:rPr lang="es-MX" sz="1800" dirty="0"/>
              <a:t> Elaboración responsable de la comunidad educativa</a:t>
            </a:r>
          </a:p>
          <a:p>
            <a:r>
              <a:rPr lang="es-MX" sz="1800" b="1" dirty="0">
                <a:solidFill>
                  <a:srgbClr val="FFC000"/>
                </a:solidFill>
              </a:rPr>
              <a:t>Autorreflexión</a:t>
            </a:r>
            <a:r>
              <a:rPr lang="es-MX" sz="1800" dirty="0"/>
              <a:t> Implica un profundo proceso de reflexión sobre el ideario y perfiles</a:t>
            </a:r>
          </a:p>
          <a:p>
            <a:r>
              <a:rPr lang="es-MX" sz="1800" b="1" dirty="0">
                <a:solidFill>
                  <a:srgbClr val="FFC000"/>
                </a:solidFill>
              </a:rPr>
              <a:t>Comunicabilidad</a:t>
            </a:r>
            <a:r>
              <a:rPr lang="es-MX" sz="1800" dirty="0"/>
              <a:t> Requiere canales de comunicación en todos los sentidos</a:t>
            </a:r>
          </a:p>
          <a:p>
            <a:r>
              <a:rPr lang="es-MX" sz="1800" b="1" dirty="0">
                <a:solidFill>
                  <a:srgbClr val="FFC000"/>
                </a:solidFill>
              </a:rPr>
              <a:t>Compromiso</a:t>
            </a:r>
            <a:r>
              <a:rPr lang="es-MX" sz="1800" dirty="0"/>
              <a:t> Formulado por todos los actores, compromete a todos en su ejecución</a:t>
            </a:r>
          </a:p>
          <a:p>
            <a:endParaRPr lang="es-CO" sz="1800" dirty="0"/>
          </a:p>
        </p:txBody>
      </p:sp>
    </p:spTree>
    <p:extLst>
      <p:ext uri="{BB962C8B-B14F-4D97-AF65-F5344CB8AC3E}">
        <p14:creationId xmlns:p14="http://schemas.microsoft.com/office/powerpoint/2010/main" val="4262284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47FBF73-9A48-4B35-BA4D-978E297DA6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8331" cy="576991"/>
          </a:xfrm>
        </p:spPr>
        <p:txBody>
          <a:bodyPr/>
          <a:lstStyle/>
          <a:p>
            <a:r>
              <a:rPr lang="es-CO" dirty="0"/>
              <a:t>Componentes del PEI (Parte 1)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947D44B-7790-4AEC-87F2-8813ED7C7B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3599" y="1559859"/>
            <a:ext cx="7796540" cy="4854388"/>
          </a:xfrm>
        </p:spPr>
        <p:txBody>
          <a:bodyPr>
            <a:normAutofit fontScale="85000" lnSpcReduction="10000"/>
          </a:bodyPr>
          <a:lstStyle/>
          <a:p>
            <a:endParaRPr lang="es-MX" dirty="0"/>
          </a:p>
          <a:p>
            <a:pPr marL="0" indent="0">
              <a:buNone/>
            </a:pPr>
            <a:r>
              <a:rPr lang="es-MX" dirty="0"/>
              <a:t>1. </a:t>
            </a:r>
            <a:r>
              <a:rPr lang="es-MX" b="1" dirty="0">
                <a:solidFill>
                  <a:srgbClr val="FFC000"/>
                </a:solidFill>
              </a:rPr>
              <a:t>Componente Conceptual o Filosófico</a:t>
            </a:r>
          </a:p>
          <a:p>
            <a:r>
              <a:rPr lang="es-MX" dirty="0"/>
              <a:t>Responde a preguntas como:</a:t>
            </a:r>
          </a:p>
          <a:p>
            <a:r>
              <a:rPr lang="es-MX" dirty="0"/>
              <a:t>· ¿Cuál es el concepto de educación que seguirá la IE?</a:t>
            </a:r>
          </a:p>
          <a:p>
            <a:r>
              <a:rPr lang="es-MX" dirty="0"/>
              <a:t>· ¿Qué modelo educativo desarrollará? (constructivista, personalizado, etc.)</a:t>
            </a:r>
          </a:p>
          <a:p>
            <a:r>
              <a:rPr lang="es-MX" dirty="0"/>
              <a:t>· ¿Cuál es la identidad institucional?</a:t>
            </a:r>
          </a:p>
          <a:p>
            <a:pPr marL="0" indent="0">
              <a:buNone/>
            </a:pPr>
            <a:r>
              <a:rPr lang="es-MX" u="sng" dirty="0"/>
              <a:t>Incluye:</a:t>
            </a:r>
          </a:p>
          <a:p>
            <a:r>
              <a:rPr lang="es-MX" dirty="0"/>
              <a:t>· </a:t>
            </a:r>
            <a:r>
              <a:rPr lang="es-MX" b="1" dirty="0">
                <a:solidFill>
                  <a:srgbClr val="FFC000"/>
                </a:solidFill>
              </a:rPr>
              <a:t>Misión</a:t>
            </a:r>
            <a:r>
              <a:rPr lang="es-MX" dirty="0"/>
              <a:t>: propósito fundamental de la institución</a:t>
            </a:r>
          </a:p>
          <a:p>
            <a:r>
              <a:rPr lang="es-MX" dirty="0"/>
              <a:t>· </a:t>
            </a:r>
            <a:r>
              <a:rPr lang="es-MX" b="1" dirty="0">
                <a:solidFill>
                  <a:srgbClr val="FFC000"/>
                </a:solidFill>
              </a:rPr>
              <a:t>Visión</a:t>
            </a:r>
            <a:r>
              <a:rPr lang="es-MX" dirty="0"/>
              <a:t>: proyección aspiracional a mediano o largo plazo</a:t>
            </a:r>
          </a:p>
          <a:p>
            <a:r>
              <a:rPr lang="es-MX" dirty="0"/>
              <a:t>· </a:t>
            </a:r>
            <a:r>
              <a:rPr lang="es-MX" b="1" dirty="0">
                <a:solidFill>
                  <a:srgbClr val="FFC000"/>
                </a:solidFill>
              </a:rPr>
              <a:t>Valores y principios</a:t>
            </a:r>
            <a:r>
              <a:rPr lang="es-MX" dirty="0"/>
              <a:t>: normas éticas que orientan las prácticas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5513188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90C1A72-A811-41BB-9A39-7758DB0336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8331" cy="603885"/>
          </a:xfrm>
        </p:spPr>
        <p:txBody>
          <a:bodyPr>
            <a:normAutofit fontScale="90000"/>
          </a:bodyPr>
          <a:lstStyle/>
          <a:p>
            <a:r>
              <a:rPr lang="es-CO" dirty="0"/>
              <a:t>Componentes del PEI (Parte 2)</a:t>
            </a:r>
            <a:br>
              <a:rPr lang="es-CO" dirty="0"/>
            </a:b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C13F85E-1D88-44FD-96F4-5BCE54AB6E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3599" y="1411941"/>
            <a:ext cx="7796540" cy="463800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r>
              <a:rPr lang="es-MX" dirty="0"/>
              <a:t>2. </a:t>
            </a:r>
            <a:r>
              <a:rPr lang="es-MX" b="1" dirty="0">
                <a:solidFill>
                  <a:srgbClr val="FFC000"/>
                </a:solidFill>
              </a:rPr>
              <a:t>Componente Pedagógico y Curricular</a:t>
            </a:r>
          </a:p>
          <a:p>
            <a:pPr marL="0" indent="0">
              <a:buNone/>
            </a:pPr>
            <a:r>
              <a:rPr lang="es-MX" dirty="0"/>
              <a:t>Define:</a:t>
            </a:r>
          </a:p>
          <a:p>
            <a:r>
              <a:rPr lang="es-MX" b="1" dirty="0">
                <a:solidFill>
                  <a:srgbClr val="FFC000"/>
                </a:solidFill>
              </a:rPr>
              <a:t>El enfoque pedagógico </a:t>
            </a:r>
            <a:r>
              <a:rPr lang="es-MX" dirty="0"/>
              <a:t>de la institución</a:t>
            </a:r>
          </a:p>
          <a:p>
            <a:r>
              <a:rPr lang="es-MX" b="1" dirty="0">
                <a:solidFill>
                  <a:srgbClr val="FFC000"/>
                </a:solidFill>
              </a:rPr>
              <a:t>Las metodologías </a:t>
            </a:r>
            <a:r>
              <a:rPr lang="es-MX" dirty="0"/>
              <a:t>de enseñanza</a:t>
            </a:r>
          </a:p>
          <a:p>
            <a:r>
              <a:rPr lang="es-MX" b="1" dirty="0">
                <a:solidFill>
                  <a:srgbClr val="FFC000"/>
                </a:solidFill>
              </a:rPr>
              <a:t>El plan de estudios</a:t>
            </a:r>
          </a:p>
          <a:p>
            <a:r>
              <a:rPr lang="es-MX" b="1" dirty="0">
                <a:solidFill>
                  <a:srgbClr val="FFC000"/>
                </a:solidFill>
              </a:rPr>
              <a:t>Concepción de aprendizaje y enseñanza</a:t>
            </a:r>
          </a:p>
          <a:p>
            <a:r>
              <a:rPr lang="es-MX" b="1" dirty="0">
                <a:solidFill>
                  <a:srgbClr val="FFC000"/>
                </a:solidFill>
              </a:rPr>
              <a:t>Principios educacionales y psicopedagógicos</a:t>
            </a:r>
          </a:p>
          <a:p>
            <a:r>
              <a:rPr lang="es-MX" b="1" dirty="0">
                <a:solidFill>
                  <a:srgbClr val="FFC000"/>
                </a:solidFill>
              </a:rPr>
              <a:t>Sistema de evaluación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8285098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AF7446F-5620-4A70-AC59-41B4BB37EB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1808" y="808057"/>
            <a:ext cx="7958331" cy="536650"/>
          </a:xfrm>
        </p:spPr>
        <p:txBody>
          <a:bodyPr>
            <a:normAutofit fontScale="90000"/>
          </a:bodyPr>
          <a:lstStyle/>
          <a:p>
            <a:r>
              <a:rPr lang="es-CO" dirty="0"/>
              <a:t>Componentes del PEI (Parte 3)</a:t>
            </a:r>
            <a:br>
              <a:rPr lang="es-CO" dirty="0"/>
            </a:b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2C208B9-A738-4EBC-A7B1-350D32FCE8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3599" y="1465729"/>
            <a:ext cx="7796540" cy="45842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MX" dirty="0"/>
              <a:t>3. </a:t>
            </a:r>
            <a:r>
              <a:rPr lang="es-MX" b="1" dirty="0">
                <a:solidFill>
                  <a:srgbClr val="FFC000"/>
                </a:solidFill>
              </a:rPr>
              <a:t>Componente Administrativo y de Gestión</a:t>
            </a:r>
          </a:p>
          <a:p>
            <a:pPr marL="0" indent="0">
              <a:buNone/>
            </a:pPr>
            <a:r>
              <a:rPr lang="es-MX" dirty="0"/>
              <a:t>Define:</a:t>
            </a:r>
          </a:p>
          <a:p>
            <a:r>
              <a:rPr lang="es-MX" dirty="0"/>
              <a:t>El personal necesario: planta docente, administrativa y directiva</a:t>
            </a:r>
          </a:p>
          <a:p>
            <a:r>
              <a:rPr lang="es-MX" dirty="0"/>
              <a:t>Necesidades de infraestructura</a:t>
            </a:r>
          </a:p>
          <a:p>
            <a:r>
              <a:rPr lang="es-MX" dirty="0"/>
              <a:t>Planificación, organización, ejecución, conducción y monitoreo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4186884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22BD451-5A9F-4CAC-B32F-9783CA70BC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8331" cy="630779"/>
          </a:xfrm>
        </p:spPr>
        <p:txBody>
          <a:bodyPr>
            <a:normAutofit fontScale="90000"/>
          </a:bodyPr>
          <a:lstStyle/>
          <a:p>
            <a:r>
              <a:rPr lang="es-CO" dirty="0"/>
              <a:t>Componente Comunitario</a:t>
            </a:r>
            <a:br>
              <a:rPr lang="es-CO" dirty="0"/>
            </a:b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2CE0183-5C5F-4B01-98BE-37DD006EA7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3599" y="1600200"/>
            <a:ext cx="7796540" cy="4449744"/>
          </a:xfrm>
        </p:spPr>
        <p:txBody>
          <a:bodyPr/>
          <a:lstStyle/>
          <a:p>
            <a:pPr marL="0" indent="0">
              <a:buNone/>
            </a:pPr>
            <a:r>
              <a:rPr lang="es-MX" dirty="0"/>
              <a:t>4. </a:t>
            </a:r>
            <a:r>
              <a:rPr lang="es-MX" b="1" dirty="0">
                <a:solidFill>
                  <a:srgbClr val="FFC000"/>
                </a:solidFill>
              </a:rPr>
              <a:t>Componente comunitario</a:t>
            </a:r>
          </a:p>
          <a:p>
            <a:r>
              <a:rPr lang="es-MX" dirty="0"/>
              <a:t>Relación de la IE con el entorno</a:t>
            </a:r>
          </a:p>
          <a:p>
            <a:r>
              <a:rPr lang="es-MX" dirty="0"/>
              <a:t>Proyectos que abarquen a la comunidad (ambientales, sociales, educativos)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2251445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465016C-F59E-42DD-BA63-7FD2ADDE18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Proceso de Elaboración del PEI</a:t>
            </a:r>
            <a:br>
              <a:rPr lang="es-MX" dirty="0"/>
            </a:b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377D5BF-86A8-4D5B-ACA1-1899218655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r>
              <a:rPr lang="es-MX" dirty="0"/>
              <a:t>Pasos clave:</a:t>
            </a:r>
          </a:p>
          <a:p>
            <a:pPr marL="0" indent="0">
              <a:buNone/>
            </a:pPr>
            <a:r>
              <a:rPr lang="es-MX" dirty="0"/>
              <a:t>1. Identificación de la Institución Educativa</a:t>
            </a:r>
          </a:p>
          <a:p>
            <a:pPr marL="0" indent="0">
              <a:buNone/>
            </a:pPr>
            <a:r>
              <a:rPr lang="es-MX" dirty="0"/>
              <a:t>2. Análisis Situacional (diagnóstico interno y externo)</a:t>
            </a:r>
          </a:p>
          <a:p>
            <a:pPr marL="0" indent="0">
              <a:buNone/>
            </a:pPr>
            <a:r>
              <a:rPr lang="es-MX" dirty="0"/>
              <a:t>3. Propuesta de gestión (definición de objetivos estratégicos)</a:t>
            </a:r>
          </a:p>
          <a:p>
            <a:pPr marL="0" indent="0">
              <a:buNone/>
            </a:pPr>
            <a:r>
              <a:rPr lang="es-MX" dirty="0"/>
              <a:t>4. Acciones para la implementación del PEI</a:t>
            </a:r>
          </a:p>
          <a:p>
            <a:pPr marL="0" indent="0">
              <a:buNone/>
            </a:pPr>
            <a:r>
              <a:rPr lang="es-MX" dirty="0"/>
              <a:t>5. Monitoreo y evaluación de las actividades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16258594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dison">
  <a:themeElements>
    <a:clrScheme name="Madison">
      <a:dk1>
        <a:sysClr val="windowText" lastClr="000000"/>
      </a:dk1>
      <a:lt1>
        <a:sysClr val="window" lastClr="FFFFFF"/>
      </a:lt1>
      <a:dk2>
        <a:srgbClr val="1F2D29"/>
      </a:dk2>
      <a:lt2>
        <a:srgbClr val="C5FAEB"/>
      </a:lt2>
      <a:accent1>
        <a:srgbClr val="A1D68B"/>
      </a:accent1>
      <a:accent2>
        <a:srgbClr val="5EC795"/>
      </a:accent2>
      <a:accent3>
        <a:srgbClr val="4DADCF"/>
      </a:accent3>
      <a:accent4>
        <a:srgbClr val="CDB756"/>
      </a:accent4>
      <a:accent5>
        <a:srgbClr val="E29C36"/>
      </a:accent5>
      <a:accent6>
        <a:srgbClr val="8EC0C1"/>
      </a:accent6>
      <a:hlink>
        <a:srgbClr val="6D9D9B"/>
      </a:hlink>
      <a:folHlink>
        <a:srgbClr val="6D8583"/>
      </a:folHlink>
    </a:clrScheme>
    <a:fontScheme name="Madison">
      <a:maj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dison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alpha val="88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dison" id="{025CB5FB-2DD3-45EE-B6F0-CC461540EB19}" vid="{6AC10936-2DFC-4054-9ADF-B5E2C5F8619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Estela de condensación</Template>
  <TotalTime>47</TotalTime>
  <Words>783</Words>
  <Application>Microsoft Office PowerPoint</Application>
  <PresentationFormat>Panorámica</PresentationFormat>
  <Paragraphs>104</Paragraphs>
  <Slides>14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19" baseType="lpstr">
      <vt:lpstr>Arial</vt:lpstr>
      <vt:lpstr>MS Shell Dlg 2</vt:lpstr>
      <vt:lpstr>Wingdings</vt:lpstr>
      <vt:lpstr>Wingdings 3</vt:lpstr>
      <vt:lpstr>Madison</vt:lpstr>
      <vt:lpstr>PROYECTO EDUCATIVO INSTITUCIONAL (PEI)   </vt:lpstr>
      <vt:lpstr>¿Qué es el PEI? </vt:lpstr>
      <vt:lpstr>¿Para qué sirve el PEI?</vt:lpstr>
      <vt:lpstr>Características del PEI </vt:lpstr>
      <vt:lpstr>Componentes del PEI (Parte 1)</vt:lpstr>
      <vt:lpstr>Componentes del PEI (Parte 2) </vt:lpstr>
      <vt:lpstr>Componentes del PEI (Parte 3) </vt:lpstr>
      <vt:lpstr>Componente Comunitario </vt:lpstr>
      <vt:lpstr>Proceso de Elaboración del PEI </vt:lpstr>
      <vt:lpstr>El Rol del Docente en el PEI </vt:lpstr>
      <vt:lpstr>Ventajas del PEI para la Institución </vt:lpstr>
      <vt:lpstr>Condiciones para un PEI Exitoso </vt:lpstr>
      <vt:lpstr>Reflexión Final </vt:lpstr>
      <vt:lpstr>Conclusiones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PROYECTO EDUCATIVO INSTITUCIONAL (PEI)   </dc:title>
  <dc:creator>jfua61@gmail.com</dc:creator>
  <cp:lastModifiedBy>jfua61@gmail.com</cp:lastModifiedBy>
  <cp:revision>2</cp:revision>
  <dcterms:created xsi:type="dcterms:W3CDTF">2026-06-22T22:34:57Z</dcterms:created>
  <dcterms:modified xsi:type="dcterms:W3CDTF">2026-06-24T00:41:35Z</dcterms:modified>
</cp:coreProperties>
</file>