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8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82" r:id="rId15"/>
    <p:sldId id="257" r:id="rId16"/>
    <p:sldId id="279" r:id="rId17"/>
    <p:sldId id="280" r:id="rId18"/>
    <p:sldId id="258" r:id="rId19"/>
    <p:sldId id="260" r:id="rId20"/>
    <p:sldId id="261" r:id="rId21"/>
    <p:sldId id="262" r:id="rId22"/>
    <p:sldId id="281" r:id="rId23"/>
    <p:sldId id="275" r:id="rId24"/>
    <p:sldId id="277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fua61@gmail.com" initials="j" lastIdx="1" clrIdx="0">
    <p:extLst>
      <p:ext uri="{19B8F6BF-5375-455C-9EA6-DF929625EA0E}">
        <p15:presenceInfo xmlns:p15="http://schemas.microsoft.com/office/powerpoint/2012/main" userId="8665c0ee926d5dc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4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1" name="Group 450"/>
          <p:cNvGrpSpPr/>
          <p:nvPr/>
        </p:nvGrpSpPr>
        <p:grpSpPr>
          <a:xfrm>
            <a:off x="0" y="0"/>
            <a:ext cx="9555163" cy="6853238"/>
            <a:chOff x="1524000" y="0"/>
            <a:chExt cx="9555163" cy="6853238"/>
          </a:xfrm>
        </p:grpSpPr>
        <p:sp>
          <p:nvSpPr>
            <p:cNvPr id="452" name="Freeform 6"/>
            <p:cNvSpPr/>
            <p:nvPr/>
          </p:nvSpPr>
          <p:spPr bwMode="auto">
            <a:xfrm>
              <a:off x="1524000" y="1331913"/>
              <a:ext cx="7837488" cy="5521325"/>
            </a:xfrm>
            <a:custGeom>
              <a:avLst/>
              <a:gdLst/>
              <a:ahLst/>
              <a:cxnLst/>
              <a:rect l="0" t="0" r="r" b="b"/>
              <a:pathLst>
                <a:path w="1648" h="1161">
                  <a:moveTo>
                    <a:pt x="1362" y="1161"/>
                  </a:moveTo>
                  <a:cubicBezTo>
                    <a:pt x="1648" y="920"/>
                    <a:pt x="1283" y="505"/>
                    <a:pt x="1097" y="326"/>
                  </a:cubicBezTo>
                  <a:cubicBezTo>
                    <a:pt x="926" y="162"/>
                    <a:pt x="709" y="35"/>
                    <a:pt x="470" y="14"/>
                  </a:cubicBezTo>
                  <a:cubicBezTo>
                    <a:pt x="315" y="0"/>
                    <a:pt x="142" y="49"/>
                    <a:pt x="0" y="138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3" name="Freeform 7"/>
            <p:cNvSpPr/>
            <p:nvPr/>
          </p:nvSpPr>
          <p:spPr bwMode="auto">
            <a:xfrm>
              <a:off x="1524000" y="5564188"/>
              <a:ext cx="1412875" cy="1284288"/>
            </a:xfrm>
            <a:custGeom>
              <a:avLst/>
              <a:gdLst/>
              <a:ahLst/>
              <a:cxnLst/>
              <a:rect l="0" t="0" r="r" b="b"/>
              <a:pathLst>
                <a:path w="297" h="270">
                  <a:moveTo>
                    <a:pt x="0" y="0"/>
                  </a:moveTo>
                  <a:cubicBezTo>
                    <a:pt x="73" y="119"/>
                    <a:pt x="186" y="220"/>
                    <a:pt x="297" y="27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4" name="Freeform 8"/>
            <p:cNvSpPr/>
            <p:nvPr/>
          </p:nvSpPr>
          <p:spPr bwMode="auto">
            <a:xfrm>
              <a:off x="1524000" y="2030413"/>
              <a:ext cx="6510338" cy="4813300"/>
            </a:xfrm>
            <a:custGeom>
              <a:avLst/>
              <a:gdLst/>
              <a:ahLst/>
              <a:cxnLst/>
              <a:rect l="0" t="0" r="r" b="b"/>
              <a:pathLst>
                <a:path w="1369" h="1012">
                  <a:moveTo>
                    <a:pt x="845" y="1012"/>
                  </a:moveTo>
                  <a:cubicBezTo>
                    <a:pt x="1043" y="967"/>
                    <a:pt x="1369" y="853"/>
                    <a:pt x="1263" y="588"/>
                  </a:cubicBezTo>
                  <a:cubicBezTo>
                    <a:pt x="1164" y="340"/>
                    <a:pt x="861" y="107"/>
                    <a:pt x="602" y="49"/>
                  </a:cubicBezTo>
                  <a:cubicBezTo>
                    <a:pt x="383" y="0"/>
                    <a:pt x="135" y="97"/>
                    <a:pt x="0" y="28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5" name="Freeform 9"/>
            <p:cNvSpPr/>
            <p:nvPr/>
          </p:nvSpPr>
          <p:spPr bwMode="auto">
            <a:xfrm>
              <a:off x="1528763" y="6207125"/>
              <a:ext cx="717550" cy="646113"/>
            </a:xfrm>
            <a:custGeom>
              <a:avLst/>
              <a:gdLst/>
              <a:ahLst/>
              <a:cxnLst/>
              <a:rect l="0" t="0" r="r" b="b"/>
              <a:pathLst>
                <a:path w="151" h="136">
                  <a:moveTo>
                    <a:pt x="0" y="0"/>
                  </a:moveTo>
                  <a:cubicBezTo>
                    <a:pt x="45" y="52"/>
                    <a:pt x="97" y="99"/>
                    <a:pt x="151" y="13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6" name="Freeform 10"/>
            <p:cNvSpPr/>
            <p:nvPr/>
          </p:nvSpPr>
          <p:spPr bwMode="auto">
            <a:xfrm>
              <a:off x="1524000" y="1806575"/>
              <a:ext cx="6753225" cy="5046663"/>
            </a:xfrm>
            <a:custGeom>
              <a:avLst/>
              <a:gdLst/>
              <a:ahLst/>
              <a:cxnLst/>
              <a:rect l="0" t="0" r="r" b="b"/>
              <a:pathLst>
                <a:path w="1420" h="1061">
                  <a:moveTo>
                    <a:pt x="1034" y="1061"/>
                  </a:moveTo>
                  <a:cubicBezTo>
                    <a:pt x="1148" y="1019"/>
                    <a:pt x="1283" y="957"/>
                    <a:pt x="1345" y="845"/>
                  </a:cubicBezTo>
                  <a:cubicBezTo>
                    <a:pt x="1420" y="710"/>
                    <a:pt x="1338" y="570"/>
                    <a:pt x="1249" y="466"/>
                  </a:cubicBezTo>
                  <a:cubicBezTo>
                    <a:pt x="1068" y="253"/>
                    <a:pt x="816" y="57"/>
                    <a:pt x="530" y="23"/>
                  </a:cubicBezTo>
                  <a:cubicBezTo>
                    <a:pt x="336" y="0"/>
                    <a:pt x="140" y="87"/>
                    <a:pt x="0" y="22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7" name="Freeform 11"/>
            <p:cNvSpPr/>
            <p:nvPr/>
          </p:nvSpPr>
          <p:spPr bwMode="auto">
            <a:xfrm>
              <a:off x="1524000" y="669925"/>
              <a:ext cx="8797925" cy="6183313"/>
            </a:xfrm>
            <a:custGeom>
              <a:avLst/>
              <a:gdLst/>
              <a:ahLst/>
              <a:cxnLst/>
              <a:rect l="0" t="0" r="r" b="b"/>
              <a:pathLst>
                <a:path w="1850" h="1300">
                  <a:moveTo>
                    <a:pt x="1552" y="1300"/>
                  </a:moveTo>
                  <a:cubicBezTo>
                    <a:pt x="1850" y="1019"/>
                    <a:pt x="1504" y="652"/>
                    <a:pt x="1288" y="447"/>
                  </a:cubicBezTo>
                  <a:cubicBezTo>
                    <a:pt x="1085" y="255"/>
                    <a:pt x="838" y="90"/>
                    <a:pt x="559" y="37"/>
                  </a:cubicBezTo>
                  <a:cubicBezTo>
                    <a:pt x="364" y="0"/>
                    <a:pt x="171" y="40"/>
                    <a:pt x="0" y="131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8" name="Freeform 12"/>
            <p:cNvSpPr/>
            <p:nvPr/>
          </p:nvSpPr>
          <p:spPr bwMode="auto">
            <a:xfrm>
              <a:off x="1524000" y="119063"/>
              <a:ext cx="9555163" cy="6734175"/>
            </a:xfrm>
            <a:custGeom>
              <a:avLst/>
              <a:gdLst/>
              <a:ahLst/>
              <a:cxnLst/>
              <a:rect l="0" t="0" r="r" b="b"/>
              <a:pathLst>
                <a:path w="2009" h="1416">
                  <a:moveTo>
                    <a:pt x="1725" y="1416"/>
                  </a:moveTo>
                  <a:cubicBezTo>
                    <a:pt x="2009" y="1117"/>
                    <a:pt x="1728" y="785"/>
                    <a:pt x="1492" y="565"/>
                  </a:cubicBezTo>
                  <a:cubicBezTo>
                    <a:pt x="1248" y="339"/>
                    <a:pt x="961" y="143"/>
                    <a:pt x="635" y="61"/>
                  </a:cubicBezTo>
                  <a:cubicBezTo>
                    <a:pt x="392" y="0"/>
                    <a:pt x="190" y="18"/>
                    <a:pt x="0" y="10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9" name="Freeform 13"/>
            <p:cNvSpPr/>
            <p:nvPr/>
          </p:nvSpPr>
          <p:spPr bwMode="auto">
            <a:xfrm>
              <a:off x="5419725" y="4763"/>
              <a:ext cx="5216525" cy="5368925"/>
            </a:xfrm>
            <a:custGeom>
              <a:avLst/>
              <a:gdLst/>
              <a:ahLst/>
              <a:cxnLst/>
              <a:rect l="0" t="0" r="r" b="b"/>
              <a:pathLst>
                <a:path w="1097" h="1129">
                  <a:moveTo>
                    <a:pt x="1097" y="1129"/>
                  </a:moveTo>
                  <a:cubicBezTo>
                    <a:pt x="1031" y="909"/>
                    <a:pt x="843" y="701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0" name="Freeform 15"/>
            <p:cNvSpPr/>
            <p:nvPr/>
          </p:nvSpPr>
          <p:spPr bwMode="auto">
            <a:xfrm>
              <a:off x="5813425" y="4763"/>
              <a:ext cx="4832350" cy="4822825"/>
            </a:xfrm>
            <a:custGeom>
              <a:avLst/>
              <a:gdLst/>
              <a:ahLst/>
              <a:cxnLst/>
              <a:rect l="0" t="0" r="r" b="b"/>
              <a:pathLst>
                <a:path w="1016" h="1014">
                  <a:moveTo>
                    <a:pt x="1016" y="1014"/>
                  </a:moveTo>
                  <a:cubicBezTo>
                    <a:pt x="934" y="849"/>
                    <a:pt x="802" y="6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1" name="Freeform 16"/>
            <p:cNvSpPr/>
            <p:nvPr/>
          </p:nvSpPr>
          <p:spPr bwMode="auto">
            <a:xfrm>
              <a:off x="6003925" y="4763"/>
              <a:ext cx="4641850" cy="4598988"/>
            </a:xfrm>
            <a:custGeom>
              <a:avLst/>
              <a:gdLst/>
              <a:ahLst/>
              <a:cxnLst/>
              <a:rect l="0" t="0" r="r" b="b"/>
              <a:pathLst>
                <a:path w="976" h="967">
                  <a:moveTo>
                    <a:pt x="976" y="967"/>
                  </a:moveTo>
                  <a:cubicBezTo>
                    <a:pt x="894" y="822"/>
                    <a:pt x="779" y="689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2" name="Freeform 17"/>
            <p:cNvSpPr/>
            <p:nvPr/>
          </p:nvSpPr>
          <p:spPr bwMode="auto">
            <a:xfrm>
              <a:off x="6203950" y="0"/>
              <a:ext cx="4441825" cy="4237038"/>
            </a:xfrm>
            <a:custGeom>
              <a:avLst/>
              <a:gdLst/>
              <a:ahLst/>
              <a:cxnLst/>
              <a:rect l="0" t="0" r="r" b="b"/>
              <a:pathLst>
                <a:path w="934" h="891">
                  <a:moveTo>
                    <a:pt x="934" y="891"/>
                  </a:moveTo>
                  <a:cubicBezTo>
                    <a:pt x="863" y="783"/>
                    <a:pt x="778" y="684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3" name="Freeform 18"/>
            <p:cNvSpPr/>
            <p:nvPr/>
          </p:nvSpPr>
          <p:spPr bwMode="auto">
            <a:xfrm>
              <a:off x="6456363" y="4763"/>
              <a:ext cx="4179888" cy="3986213"/>
            </a:xfrm>
            <a:custGeom>
              <a:avLst/>
              <a:gdLst/>
              <a:ahLst/>
              <a:cxnLst/>
              <a:rect l="0" t="0" r="r" b="b"/>
              <a:pathLst>
                <a:path w="879" h="838">
                  <a:moveTo>
                    <a:pt x="879" y="838"/>
                  </a:moveTo>
                  <a:cubicBezTo>
                    <a:pt x="821" y="755"/>
                    <a:pt x="756" y="679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4" name="Freeform 19"/>
            <p:cNvSpPr/>
            <p:nvPr/>
          </p:nvSpPr>
          <p:spPr bwMode="auto">
            <a:xfrm>
              <a:off x="6869113" y="4763"/>
              <a:ext cx="3776663" cy="3838575"/>
            </a:xfrm>
            <a:custGeom>
              <a:avLst/>
              <a:gdLst/>
              <a:ahLst/>
              <a:cxnLst/>
              <a:rect l="0" t="0" r="r" b="b"/>
              <a:pathLst>
                <a:path w="794" h="807">
                  <a:moveTo>
                    <a:pt x="794" y="807"/>
                  </a:moveTo>
                  <a:cubicBezTo>
                    <a:pt x="745" y="739"/>
                    <a:pt x="695" y="676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5" name="Freeform 20"/>
            <p:cNvSpPr/>
            <p:nvPr/>
          </p:nvSpPr>
          <p:spPr bwMode="auto">
            <a:xfrm>
              <a:off x="8758238" y="4763"/>
              <a:ext cx="1887538" cy="1355725"/>
            </a:xfrm>
            <a:custGeom>
              <a:avLst/>
              <a:gdLst/>
              <a:ahLst/>
              <a:cxnLst/>
              <a:rect l="0" t="0" r="r" b="b"/>
              <a:pathLst>
                <a:path w="397" h="285">
                  <a:moveTo>
                    <a:pt x="397" y="285"/>
                  </a:moveTo>
                  <a:cubicBezTo>
                    <a:pt x="270" y="182"/>
                    <a:pt x="138" y="8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6" name="Freeform 21"/>
            <p:cNvSpPr/>
            <p:nvPr/>
          </p:nvSpPr>
          <p:spPr bwMode="auto">
            <a:xfrm>
              <a:off x="9223375" y="9525"/>
              <a:ext cx="1422400" cy="1108075"/>
            </a:xfrm>
            <a:custGeom>
              <a:avLst/>
              <a:gdLst/>
              <a:ahLst/>
              <a:cxnLst/>
              <a:rect l="0" t="0" r="r" b="b"/>
              <a:pathLst>
                <a:path w="299" h="233">
                  <a:moveTo>
                    <a:pt x="299" y="233"/>
                  </a:moveTo>
                  <a:cubicBezTo>
                    <a:pt x="197" y="145"/>
                    <a:pt x="97" y="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7" name="Freeform 22"/>
            <p:cNvSpPr/>
            <p:nvPr/>
          </p:nvSpPr>
          <p:spPr bwMode="auto">
            <a:xfrm>
              <a:off x="10009188" y="4763"/>
              <a:ext cx="636588" cy="361950"/>
            </a:xfrm>
            <a:custGeom>
              <a:avLst/>
              <a:gdLst/>
              <a:ahLst/>
              <a:cxnLst/>
              <a:rect l="0" t="0" r="r" b="b"/>
              <a:pathLst>
                <a:path w="134" h="76">
                  <a:moveTo>
                    <a:pt x="0" y="0"/>
                  </a:moveTo>
                  <a:cubicBezTo>
                    <a:pt x="45" y="25"/>
                    <a:pt x="89" y="50"/>
                    <a:pt x="134" y="7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" name="Group 6"/>
          <p:cNvGrpSpPr/>
          <p:nvPr/>
        </p:nvGrpSpPr>
        <p:grpSpPr>
          <a:xfrm>
            <a:off x="1283114" y="1168329"/>
            <a:ext cx="6586124" cy="4537816"/>
            <a:chOff x="1283114" y="1168329"/>
            <a:chExt cx="6586124" cy="4537816"/>
          </a:xfrm>
        </p:grpSpPr>
        <p:sp>
          <p:nvSpPr>
            <p:cNvPr id="39" name="Rectangle 38"/>
            <p:cNvSpPr/>
            <p:nvPr/>
          </p:nvSpPr>
          <p:spPr>
            <a:xfrm>
              <a:off x="1283114" y="1168329"/>
              <a:ext cx="6586124" cy="7315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283114" y="1973001"/>
              <a:ext cx="6586124" cy="33844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41" name="Isosceles Triangle 39"/>
            <p:cNvSpPr/>
            <p:nvPr/>
          </p:nvSpPr>
          <p:spPr>
            <a:xfrm rot="10800000">
              <a:off x="4362524" y="5355082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9091" y="2055278"/>
            <a:ext cx="6428445" cy="1810636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4800" spc="-113">
                <a:solidFill>
                  <a:srgbClr val="FFFE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9091" y="3941492"/>
            <a:ext cx="6428445" cy="1334120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320040"/>
            <a:ext cx="27432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9703BD52-BAA6-46E7-8AC5-CAE26FDC9485}" type="datetimeFigureOut">
              <a:rPr lang="es-CO" smtClean="0"/>
              <a:pPr/>
              <a:t>26/06/2026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0080" y="6227064"/>
            <a:ext cx="7854696" cy="320040"/>
          </a:xfrm>
        </p:spPr>
        <p:txBody>
          <a:bodyPr/>
          <a:lstStyle>
            <a:lvl1pPr algn="ctr">
              <a:defRPr/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08976" y="320040"/>
            <a:ext cx="685800" cy="320040"/>
          </a:xfrm>
        </p:spPr>
        <p:txBody>
          <a:bodyPr/>
          <a:lstStyle/>
          <a:p>
            <a:fld id="{EE2F2F13-97EB-4BA9-9738-66DE63D9E9CB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21532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roup 84"/>
          <p:cNvGrpSpPr/>
          <p:nvPr/>
        </p:nvGrpSpPr>
        <p:grpSpPr>
          <a:xfrm>
            <a:off x="-286226" y="0"/>
            <a:ext cx="9421759" cy="6858001"/>
            <a:chOff x="1243013" y="0"/>
            <a:chExt cx="9402763" cy="6858001"/>
          </a:xfrm>
        </p:grpSpPr>
        <p:sp>
          <p:nvSpPr>
            <p:cNvPr id="86" name="Freeform 5"/>
            <p:cNvSpPr/>
            <p:nvPr/>
          </p:nvSpPr>
          <p:spPr bwMode="auto">
            <a:xfrm>
              <a:off x="2289175" y="0"/>
              <a:ext cx="3867150" cy="6848475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6"/>
            <p:cNvSpPr/>
            <p:nvPr/>
          </p:nvSpPr>
          <p:spPr bwMode="auto">
            <a:xfrm>
              <a:off x="9604375" y="9525"/>
              <a:ext cx="1041400" cy="328613"/>
            </a:xfrm>
            <a:custGeom>
              <a:avLst/>
              <a:gdLst/>
              <a:ahLst/>
              <a:cxnLst/>
              <a:rect l="0" t="0" r="r" b="b"/>
              <a:pathLst>
                <a:path w="219" h="69">
                  <a:moveTo>
                    <a:pt x="219" y="69"/>
                  </a:moveTo>
                  <a:cubicBezTo>
                    <a:pt x="147" y="41"/>
                    <a:pt x="71" y="1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7"/>
            <p:cNvSpPr/>
            <p:nvPr/>
          </p:nvSpPr>
          <p:spPr bwMode="auto">
            <a:xfrm>
              <a:off x="9223375" y="5578475"/>
              <a:ext cx="1422400" cy="1270000"/>
            </a:xfrm>
            <a:custGeom>
              <a:avLst/>
              <a:gdLst/>
              <a:ahLst/>
              <a:cxnLst/>
              <a:rect l="0" t="0" r="r" b="b"/>
              <a:pathLst>
                <a:path w="299" h="267">
                  <a:moveTo>
                    <a:pt x="0" y="267"/>
                  </a:moveTo>
                  <a:cubicBezTo>
                    <a:pt x="105" y="186"/>
                    <a:pt x="206" y="96"/>
                    <a:pt x="299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8"/>
            <p:cNvSpPr/>
            <p:nvPr/>
          </p:nvSpPr>
          <p:spPr bwMode="auto">
            <a:xfrm>
              <a:off x="2103438" y="0"/>
              <a:ext cx="3681413" cy="6848475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9"/>
            <p:cNvSpPr/>
            <p:nvPr/>
          </p:nvSpPr>
          <p:spPr bwMode="auto">
            <a:xfrm>
              <a:off x="10179050" y="9525"/>
              <a:ext cx="466725" cy="157163"/>
            </a:xfrm>
            <a:custGeom>
              <a:avLst/>
              <a:gdLst/>
              <a:ahLst/>
              <a:cxnLst/>
              <a:rect l="0" t="0" r="r" b="b"/>
              <a:pathLst>
                <a:path w="98" h="33">
                  <a:moveTo>
                    <a:pt x="98" y="33"/>
                  </a:moveTo>
                  <a:cubicBezTo>
                    <a:pt x="65" y="21"/>
                    <a:pt x="33" y="10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0"/>
            <p:cNvSpPr/>
            <p:nvPr/>
          </p:nvSpPr>
          <p:spPr bwMode="auto">
            <a:xfrm>
              <a:off x="9471025" y="5811838"/>
              <a:ext cx="1174750" cy="1046163"/>
            </a:xfrm>
            <a:custGeom>
              <a:avLst/>
              <a:gdLst/>
              <a:ahLst/>
              <a:cxnLst/>
              <a:rect l="0" t="0" r="r" b="b"/>
              <a:pathLst>
                <a:path w="247" h="220">
                  <a:moveTo>
                    <a:pt x="0" y="220"/>
                  </a:moveTo>
                  <a:cubicBezTo>
                    <a:pt x="86" y="152"/>
                    <a:pt x="169" y="78"/>
                    <a:pt x="24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1"/>
            <p:cNvSpPr/>
            <p:nvPr/>
          </p:nvSpPr>
          <p:spPr bwMode="auto">
            <a:xfrm>
              <a:off x="1985963" y="0"/>
              <a:ext cx="3622675" cy="6848475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2"/>
            <p:cNvSpPr/>
            <p:nvPr/>
          </p:nvSpPr>
          <p:spPr bwMode="auto">
            <a:xfrm>
              <a:off x="10479088" y="9525"/>
              <a:ext cx="166688" cy="57150"/>
            </a:xfrm>
            <a:custGeom>
              <a:avLst/>
              <a:gdLst/>
              <a:ahLst/>
              <a:cxnLst/>
              <a:rect l="0" t="0" r="r" b="b"/>
              <a:pathLst>
                <a:path w="35" h="12">
                  <a:moveTo>
                    <a:pt x="35" y="12"/>
                  </a:moveTo>
                  <a:cubicBezTo>
                    <a:pt x="23" y="8"/>
                    <a:pt x="12" y="4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3"/>
            <p:cNvSpPr/>
            <p:nvPr/>
          </p:nvSpPr>
          <p:spPr bwMode="auto">
            <a:xfrm>
              <a:off x="9618663" y="5940425"/>
              <a:ext cx="1027113" cy="908050"/>
            </a:xfrm>
            <a:custGeom>
              <a:avLst/>
              <a:gdLst/>
              <a:ahLst/>
              <a:cxnLst/>
              <a:rect l="0" t="0" r="r" b="b"/>
              <a:pathLst>
                <a:path w="216" h="191">
                  <a:moveTo>
                    <a:pt x="0" y="191"/>
                  </a:moveTo>
                  <a:cubicBezTo>
                    <a:pt x="75" y="131"/>
                    <a:pt x="147" y="67"/>
                    <a:pt x="216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4"/>
            <p:cNvSpPr/>
            <p:nvPr/>
          </p:nvSpPr>
          <p:spPr bwMode="auto">
            <a:xfrm>
              <a:off x="1985963" y="0"/>
              <a:ext cx="3248025" cy="6848475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5"/>
            <p:cNvSpPr/>
            <p:nvPr/>
          </p:nvSpPr>
          <p:spPr bwMode="auto">
            <a:xfrm>
              <a:off x="9780588" y="6054725"/>
              <a:ext cx="865188" cy="793750"/>
            </a:xfrm>
            <a:custGeom>
              <a:avLst/>
              <a:gdLst/>
              <a:ahLst/>
              <a:cxnLst/>
              <a:rect l="0" t="0" r="r" b="b"/>
              <a:pathLst>
                <a:path w="182" h="167">
                  <a:moveTo>
                    <a:pt x="0" y="167"/>
                  </a:moveTo>
                  <a:cubicBezTo>
                    <a:pt x="63" y="114"/>
                    <a:pt x="123" y="58"/>
                    <a:pt x="182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6"/>
            <p:cNvSpPr/>
            <p:nvPr/>
          </p:nvSpPr>
          <p:spPr bwMode="auto">
            <a:xfrm>
              <a:off x="1871663" y="0"/>
              <a:ext cx="3233738" cy="6848475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7"/>
            <p:cNvSpPr/>
            <p:nvPr/>
          </p:nvSpPr>
          <p:spPr bwMode="auto">
            <a:xfrm>
              <a:off x="9956800" y="6216650"/>
              <a:ext cx="688975" cy="631825"/>
            </a:xfrm>
            <a:custGeom>
              <a:avLst/>
              <a:gdLst/>
              <a:ahLst/>
              <a:cxnLst/>
              <a:rect l="0" t="0" r="r" b="b"/>
              <a:pathLst>
                <a:path w="145" h="133">
                  <a:moveTo>
                    <a:pt x="0" y="133"/>
                  </a:moveTo>
                  <a:cubicBezTo>
                    <a:pt x="50" y="90"/>
                    <a:pt x="98" y="46"/>
                    <a:pt x="14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8"/>
            <p:cNvSpPr/>
            <p:nvPr/>
          </p:nvSpPr>
          <p:spPr bwMode="auto">
            <a:xfrm>
              <a:off x="1466850" y="0"/>
              <a:ext cx="3424238" cy="6848475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9"/>
            <p:cNvSpPr/>
            <p:nvPr/>
          </p:nvSpPr>
          <p:spPr bwMode="auto">
            <a:xfrm>
              <a:off x="10264775" y="6519863"/>
              <a:ext cx="381000" cy="328613"/>
            </a:xfrm>
            <a:custGeom>
              <a:avLst/>
              <a:gdLst/>
              <a:ahLst/>
              <a:cxnLst/>
              <a:rect l="0" t="0" r="r" b="b"/>
              <a:pathLst>
                <a:path w="80" h="69">
                  <a:moveTo>
                    <a:pt x="0" y="69"/>
                  </a:moveTo>
                  <a:cubicBezTo>
                    <a:pt x="27" y="47"/>
                    <a:pt x="53" y="24"/>
                    <a:pt x="8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0"/>
            <p:cNvSpPr/>
            <p:nvPr/>
          </p:nvSpPr>
          <p:spPr bwMode="auto">
            <a:xfrm>
              <a:off x="1581150" y="0"/>
              <a:ext cx="2720975" cy="6848475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21"/>
            <p:cNvSpPr/>
            <p:nvPr/>
          </p:nvSpPr>
          <p:spPr bwMode="auto">
            <a:xfrm>
              <a:off x="1243013" y="0"/>
              <a:ext cx="2949575" cy="6848475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22"/>
            <p:cNvSpPr/>
            <p:nvPr/>
          </p:nvSpPr>
          <p:spPr bwMode="auto">
            <a:xfrm>
              <a:off x="1524000" y="0"/>
              <a:ext cx="1446213" cy="2030413"/>
            </a:xfrm>
            <a:custGeom>
              <a:avLst/>
              <a:gdLst/>
              <a:ahLst/>
              <a:cxnLst/>
              <a:rect l="0" t="0" r="r" b="b"/>
              <a:pathLst>
                <a:path w="304" h="427">
                  <a:moveTo>
                    <a:pt x="304" y="0"/>
                  </a:moveTo>
                  <a:cubicBezTo>
                    <a:pt x="170" y="120"/>
                    <a:pt x="69" y="267"/>
                    <a:pt x="0" y="42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23"/>
            <p:cNvSpPr/>
            <p:nvPr/>
          </p:nvSpPr>
          <p:spPr bwMode="auto">
            <a:xfrm>
              <a:off x="1524000" y="9525"/>
              <a:ext cx="1246188" cy="1641475"/>
            </a:xfrm>
            <a:custGeom>
              <a:avLst/>
              <a:gdLst/>
              <a:ahLst/>
              <a:cxnLst/>
              <a:rect l="0" t="0" r="r" b="b"/>
              <a:pathLst>
                <a:path w="262" h="345">
                  <a:moveTo>
                    <a:pt x="262" y="0"/>
                  </a:moveTo>
                  <a:cubicBezTo>
                    <a:pt x="152" y="102"/>
                    <a:pt x="65" y="217"/>
                    <a:pt x="0" y="34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4"/>
            <p:cNvSpPr/>
            <p:nvPr/>
          </p:nvSpPr>
          <p:spPr bwMode="auto">
            <a:xfrm>
              <a:off x="1524000" y="0"/>
              <a:ext cx="1036638" cy="1212850"/>
            </a:xfrm>
            <a:custGeom>
              <a:avLst/>
              <a:gdLst/>
              <a:ahLst/>
              <a:cxnLst/>
              <a:rect l="0" t="0" r="r" b="b"/>
              <a:pathLst>
                <a:path w="218" h="255">
                  <a:moveTo>
                    <a:pt x="218" y="0"/>
                  </a:moveTo>
                  <a:cubicBezTo>
                    <a:pt x="137" y="77"/>
                    <a:pt x="62" y="162"/>
                    <a:pt x="0" y="25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32" name="Group 31"/>
          <p:cNvGrpSpPr/>
          <p:nvPr/>
        </p:nvGrpSpPr>
        <p:grpSpPr>
          <a:xfrm>
            <a:off x="640080" y="1699589"/>
            <a:ext cx="3286552" cy="3470421"/>
            <a:chOff x="640080" y="1699589"/>
            <a:chExt cx="3286552" cy="3470421"/>
          </a:xfrm>
        </p:grpSpPr>
        <p:sp>
          <p:nvSpPr>
            <p:cNvPr id="42" name="Rectangle 41"/>
            <p:cNvSpPr/>
            <p:nvPr/>
          </p:nvSpPr>
          <p:spPr>
            <a:xfrm>
              <a:off x="644453" y="1699589"/>
              <a:ext cx="327780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3" name="Isosceles Triangle 22"/>
            <p:cNvSpPr/>
            <p:nvPr/>
          </p:nvSpPr>
          <p:spPr>
            <a:xfrm rot="10800000">
              <a:off x="2125363" y="4897607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Rectangle 43"/>
            <p:cNvSpPr/>
            <p:nvPr/>
          </p:nvSpPr>
          <p:spPr>
            <a:xfrm>
              <a:off x="640080" y="2275661"/>
              <a:ext cx="3286552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786" y="2349926"/>
            <a:ext cx="3113815" cy="2472774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15686" y="794719"/>
            <a:ext cx="4095643" cy="525709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3BD52-BAA6-46E7-8AC5-CAE26FDC9485}" type="datetimeFigureOut">
              <a:rPr lang="es-CO" smtClean="0"/>
              <a:pPr/>
              <a:t>26/06/2026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F2F13-97EB-4BA9-9738-66DE63D9E9CB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64128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/>
          <p:cNvGrpSpPr/>
          <p:nvPr/>
        </p:nvGrpSpPr>
        <p:grpSpPr>
          <a:xfrm flipH="1">
            <a:off x="0" y="0"/>
            <a:ext cx="9421759" cy="6858001"/>
            <a:chOff x="1243013" y="0"/>
            <a:chExt cx="9402763" cy="6858001"/>
          </a:xfrm>
        </p:grpSpPr>
        <p:sp>
          <p:nvSpPr>
            <p:cNvPr id="52" name="Freeform 5"/>
            <p:cNvSpPr/>
            <p:nvPr/>
          </p:nvSpPr>
          <p:spPr bwMode="auto">
            <a:xfrm>
              <a:off x="2289175" y="0"/>
              <a:ext cx="3867150" cy="6848475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6"/>
            <p:cNvSpPr/>
            <p:nvPr/>
          </p:nvSpPr>
          <p:spPr bwMode="auto">
            <a:xfrm>
              <a:off x="9604375" y="9525"/>
              <a:ext cx="1041400" cy="328613"/>
            </a:xfrm>
            <a:custGeom>
              <a:avLst/>
              <a:gdLst/>
              <a:ahLst/>
              <a:cxnLst/>
              <a:rect l="0" t="0" r="r" b="b"/>
              <a:pathLst>
                <a:path w="219" h="69">
                  <a:moveTo>
                    <a:pt x="219" y="69"/>
                  </a:moveTo>
                  <a:cubicBezTo>
                    <a:pt x="147" y="41"/>
                    <a:pt x="71" y="1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7"/>
            <p:cNvSpPr/>
            <p:nvPr/>
          </p:nvSpPr>
          <p:spPr bwMode="auto">
            <a:xfrm>
              <a:off x="9223375" y="5578475"/>
              <a:ext cx="1422400" cy="1270000"/>
            </a:xfrm>
            <a:custGeom>
              <a:avLst/>
              <a:gdLst/>
              <a:ahLst/>
              <a:cxnLst/>
              <a:rect l="0" t="0" r="r" b="b"/>
              <a:pathLst>
                <a:path w="299" h="267">
                  <a:moveTo>
                    <a:pt x="0" y="267"/>
                  </a:moveTo>
                  <a:cubicBezTo>
                    <a:pt x="105" y="186"/>
                    <a:pt x="206" y="96"/>
                    <a:pt x="299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8"/>
            <p:cNvSpPr/>
            <p:nvPr/>
          </p:nvSpPr>
          <p:spPr bwMode="auto">
            <a:xfrm>
              <a:off x="2103438" y="0"/>
              <a:ext cx="3681413" cy="6848475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9"/>
            <p:cNvSpPr/>
            <p:nvPr/>
          </p:nvSpPr>
          <p:spPr bwMode="auto">
            <a:xfrm>
              <a:off x="10179050" y="9525"/>
              <a:ext cx="466725" cy="157163"/>
            </a:xfrm>
            <a:custGeom>
              <a:avLst/>
              <a:gdLst/>
              <a:ahLst/>
              <a:cxnLst/>
              <a:rect l="0" t="0" r="r" b="b"/>
              <a:pathLst>
                <a:path w="98" h="33">
                  <a:moveTo>
                    <a:pt x="98" y="33"/>
                  </a:moveTo>
                  <a:cubicBezTo>
                    <a:pt x="65" y="21"/>
                    <a:pt x="33" y="10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10"/>
            <p:cNvSpPr/>
            <p:nvPr/>
          </p:nvSpPr>
          <p:spPr bwMode="auto">
            <a:xfrm>
              <a:off x="9471025" y="5811838"/>
              <a:ext cx="1174750" cy="1046163"/>
            </a:xfrm>
            <a:custGeom>
              <a:avLst/>
              <a:gdLst/>
              <a:ahLst/>
              <a:cxnLst/>
              <a:rect l="0" t="0" r="r" b="b"/>
              <a:pathLst>
                <a:path w="247" h="220">
                  <a:moveTo>
                    <a:pt x="0" y="220"/>
                  </a:moveTo>
                  <a:cubicBezTo>
                    <a:pt x="86" y="152"/>
                    <a:pt x="169" y="78"/>
                    <a:pt x="24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11"/>
            <p:cNvSpPr/>
            <p:nvPr/>
          </p:nvSpPr>
          <p:spPr bwMode="auto">
            <a:xfrm>
              <a:off x="1985963" y="0"/>
              <a:ext cx="3622675" cy="6848475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12"/>
            <p:cNvSpPr/>
            <p:nvPr/>
          </p:nvSpPr>
          <p:spPr bwMode="auto">
            <a:xfrm>
              <a:off x="10479088" y="9525"/>
              <a:ext cx="166688" cy="57150"/>
            </a:xfrm>
            <a:custGeom>
              <a:avLst/>
              <a:gdLst/>
              <a:ahLst/>
              <a:cxnLst/>
              <a:rect l="0" t="0" r="r" b="b"/>
              <a:pathLst>
                <a:path w="35" h="12">
                  <a:moveTo>
                    <a:pt x="35" y="12"/>
                  </a:moveTo>
                  <a:cubicBezTo>
                    <a:pt x="23" y="8"/>
                    <a:pt x="12" y="4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13"/>
            <p:cNvSpPr/>
            <p:nvPr/>
          </p:nvSpPr>
          <p:spPr bwMode="auto">
            <a:xfrm>
              <a:off x="9618663" y="5940425"/>
              <a:ext cx="1027113" cy="908050"/>
            </a:xfrm>
            <a:custGeom>
              <a:avLst/>
              <a:gdLst/>
              <a:ahLst/>
              <a:cxnLst/>
              <a:rect l="0" t="0" r="r" b="b"/>
              <a:pathLst>
                <a:path w="216" h="191">
                  <a:moveTo>
                    <a:pt x="0" y="191"/>
                  </a:moveTo>
                  <a:cubicBezTo>
                    <a:pt x="75" y="131"/>
                    <a:pt x="147" y="67"/>
                    <a:pt x="216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1" name="Freeform 14"/>
            <p:cNvSpPr/>
            <p:nvPr/>
          </p:nvSpPr>
          <p:spPr bwMode="auto">
            <a:xfrm>
              <a:off x="1985963" y="0"/>
              <a:ext cx="3248025" cy="6848475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2" name="Freeform 15"/>
            <p:cNvSpPr/>
            <p:nvPr/>
          </p:nvSpPr>
          <p:spPr bwMode="auto">
            <a:xfrm>
              <a:off x="9780588" y="6054725"/>
              <a:ext cx="865188" cy="793750"/>
            </a:xfrm>
            <a:custGeom>
              <a:avLst/>
              <a:gdLst/>
              <a:ahLst/>
              <a:cxnLst/>
              <a:rect l="0" t="0" r="r" b="b"/>
              <a:pathLst>
                <a:path w="182" h="167">
                  <a:moveTo>
                    <a:pt x="0" y="167"/>
                  </a:moveTo>
                  <a:cubicBezTo>
                    <a:pt x="63" y="114"/>
                    <a:pt x="123" y="58"/>
                    <a:pt x="182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3" name="Freeform 16"/>
            <p:cNvSpPr/>
            <p:nvPr/>
          </p:nvSpPr>
          <p:spPr bwMode="auto">
            <a:xfrm>
              <a:off x="1871663" y="0"/>
              <a:ext cx="3233738" cy="6848475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4" name="Freeform 17"/>
            <p:cNvSpPr/>
            <p:nvPr/>
          </p:nvSpPr>
          <p:spPr bwMode="auto">
            <a:xfrm>
              <a:off x="9956800" y="6216650"/>
              <a:ext cx="688975" cy="631825"/>
            </a:xfrm>
            <a:custGeom>
              <a:avLst/>
              <a:gdLst/>
              <a:ahLst/>
              <a:cxnLst/>
              <a:rect l="0" t="0" r="r" b="b"/>
              <a:pathLst>
                <a:path w="145" h="133">
                  <a:moveTo>
                    <a:pt x="0" y="133"/>
                  </a:moveTo>
                  <a:cubicBezTo>
                    <a:pt x="50" y="90"/>
                    <a:pt x="98" y="46"/>
                    <a:pt x="14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5" name="Freeform 18"/>
            <p:cNvSpPr/>
            <p:nvPr/>
          </p:nvSpPr>
          <p:spPr bwMode="auto">
            <a:xfrm>
              <a:off x="1466850" y="0"/>
              <a:ext cx="3424238" cy="6848475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6" name="Freeform 19"/>
            <p:cNvSpPr/>
            <p:nvPr/>
          </p:nvSpPr>
          <p:spPr bwMode="auto">
            <a:xfrm>
              <a:off x="10264775" y="6519863"/>
              <a:ext cx="381000" cy="328613"/>
            </a:xfrm>
            <a:custGeom>
              <a:avLst/>
              <a:gdLst/>
              <a:ahLst/>
              <a:cxnLst/>
              <a:rect l="0" t="0" r="r" b="b"/>
              <a:pathLst>
                <a:path w="80" h="69">
                  <a:moveTo>
                    <a:pt x="0" y="69"/>
                  </a:moveTo>
                  <a:cubicBezTo>
                    <a:pt x="27" y="47"/>
                    <a:pt x="53" y="24"/>
                    <a:pt x="8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7" name="Freeform 20"/>
            <p:cNvSpPr/>
            <p:nvPr/>
          </p:nvSpPr>
          <p:spPr bwMode="auto">
            <a:xfrm>
              <a:off x="1581150" y="0"/>
              <a:ext cx="2720975" cy="6848475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8" name="Freeform 21"/>
            <p:cNvSpPr/>
            <p:nvPr/>
          </p:nvSpPr>
          <p:spPr bwMode="auto">
            <a:xfrm>
              <a:off x="1243013" y="0"/>
              <a:ext cx="2949575" cy="6848475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9" name="Freeform 22"/>
            <p:cNvSpPr/>
            <p:nvPr/>
          </p:nvSpPr>
          <p:spPr bwMode="auto">
            <a:xfrm>
              <a:off x="1524000" y="0"/>
              <a:ext cx="1446213" cy="2030413"/>
            </a:xfrm>
            <a:custGeom>
              <a:avLst/>
              <a:gdLst/>
              <a:ahLst/>
              <a:cxnLst/>
              <a:rect l="0" t="0" r="r" b="b"/>
              <a:pathLst>
                <a:path w="304" h="427">
                  <a:moveTo>
                    <a:pt x="304" y="0"/>
                  </a:moveTo>
                  <a:cubicBezTo>
                    <a:pt x="170" y="120"/>
                    <a:pt x="69" y="267"/>
                    <a:pt x="0" y="42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0" name="Freeform 23"/>
            <p:cNvSpPr/>
            <p:nvPr/>
          </p:nvSpPr>
          <p:spPr bwMode="auto">
            <a:xfrm>
              <a:off x="1524000" y="9525"/>
              <a:ext cx="1246188" cy="1641475"/>
            </a:xfrm>
            <a:custGeom>
              <a:avLst/>
              <a:gdLst/>
              <a:ahLst/>
              <a:cxnLst/>
              <a:rect l="0" t="0" r="r" b="b"/>
              <a:pathLst>
                <a:path w="262" h="345">
                  <a:moveTo>
                    <a:pt x="262" y="0"/>
                  </a:moveTo>
                  <a:cubicBezTo>
                    <a:pt x="152" y="102"/>
                    <a:pt x="65" y="217"/>
                    <a:pt x="0" y="34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1" name="Freeform 24"/>
            <p:cNvSpPr/>
            <p:nvPr/>
          </p:nvSpPr>
          <p:spPr bwMode="auto">
            <a:xfrm>
              <a:off x="1524000" y="0"/>
              <a:ext cx="1036638" cy="1212850"/>
            </a:xfrm>
            <a:custGeom>
              <a:avLst/>
              <a:gdLst/>
              <a:ahLst/>
              <a:cxnLst/>
              <a:rect l="0" t="0" r="r" b="b"/>
              <a:pathLst>
                <a:path w="218" h="255">
                  <a:moveTo>
                    <a:pt x="218" y="0"/>
                  </a:moveTo>
                  <a:cubicBezTo>
                    <a:pt x="137" y="77"/>
                    <a:pt x="62" y="162"/>
                    <a:pt x="0" y="25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85" name="Group 84"/>
          <p:cNvGrpSpPr/>
          <p:nvPr/>
        </p:nvGrpSpPr>
        <p:grpSpPr>
          <a:xfrm>
            <a:off x="5228134" y="1699589"/>
            <a:ext cx="3286552" cy="3470421"/>
            <a:chOff x="640080" y="1699589"/>
            <a:chExt cx="3286552" cy="3470421"/>
          </a:xfrm>
        </p:grpSpPr>
        <p:sp>
          <p:nvSpPr>
            <p:cNvPr id="86" name="Rectangle 85"/>
            <p:cNvSpPr/>
            <p:nvPr/>
          </p:nvSpPr>
          <p:spPr>
            <a:xfrm>
              <a:off x="644453" y="1699589"/>
              <a:ext cx="327780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87" name="Isosceles Triangle 22"/>
            <p:cNvSpPr/>
            <p:nvPr/>
          </p:nvSpPr>
          <p:spPr>
            <a:xfrm rot="10800000">
              <a:off x="2125363" y="4897607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88" name="Rectangle 87"/>
            <p:cNvSpPr/>
            <p:nvPr/>
          </p:nvSpPr>
          <p:spPr>
            <a:xfrm>
              <a:off x="640080" y="2275661"/>
              <a:ext cx="3286552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313609" y="2349924"/>
            <a:ext cx="3112047" cy="2464951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3258" y="802808"/>
            <a:ext cx="4118291" cy="5254802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320040"/>
            <a:ext cx="2743200" cy="320040"/>
          </a:xfrm>
        </p:spPr>
        <p:txBody>
          <a:bodyPr/>
          <a:lstStyle/>
          <a:p>
            <a:fld id="{9703BD52-BAA6-46E7-8AC5-CAE26FDC9485}" type="datetimeFigureOut">
              <a:rPr lang="es-CO" smtClean="0"/>
              <a:pPr/>
              <a:t>26/06/2026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0080" y="6227064"/>
            <a:ext cx="7854696" cy="320040"/>
          </a:xfr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08976" y="320040"/>
            <a:ext cx="685800" cy="320040"/>
          </a:xfrm>
        </p:spPr>
        <p:txBody>
          <a:bodyPr/>
          <a:lstStyle/>
          <a:p>
            <a:fld id="{EE2F2F13-97EB-4BA9-9738-66DE63D9E9CB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53371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64"/>
          <p:cNvGrpSpPr/>
          <p:nvPr/>
        </p:nvGrpSpPr>
        <p:grpSpPr>
          <a:xfrm>
            <a:off x="-286226" y="0"/>
            <a:ext cx="9421759" cy="6858001"/>
            <a:chOff x="1243013" y="0"/>
            <a:chExt cx="9402763" cy="6858001"/>
          </a:xfrm>
        </p:grpSpPr>
        <p:sp>
          <p:nvSpPr>
            <p:cNvPr id="66" name="Freeform 5"/>
            <p:cNvSpPr/>
            <p:nvPr/>
          </p:nvSpPr>
          <p:spPr bwMode="auto">
            <a:xfrm>
              <a:off x="2289175" y="0"/>
              <a:ext cx="3867150" cy="6848475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7" name="Freeform 6"/>
            <p:cNvSpPr/>
            <p:nvPr/>
          </p:nvSpPr>
          <p:spPr bwMode="auto">
            <a:xfrm>
              <a:off x="9604375" y="9525"/>
              <a:ext cx="1041400" cy="328613"/>
            </a:xfrm>
            <a:custGeom>
              <a:avLst/>
              <a:gdLst/>
              <a:ahLst/>
              <a:cxnLst/>
              <a:rect l="0" t="0" r="r" b="b"/>
              <a:pathLst>
                <a:path w="219" h="69">
                  <a:moveTo>
                    <a:pt x="219" y="69"/>
                  </a:moveTo>
                  <a:cubicBezTo>
                    <a:pt x="147" y="41"/>
                    <a:pt x="71" y="1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8" name="Freeform 7"/>
            <p:cNvSpPr/>
            <p:nvPr/>
          </p:nvSpPr>
          <p:spPr bwMode="auto">
            <a:xfrm>
              <a:off x="9223375" y="5578475"/>
              <a:ext cx="1422400" cy="1270000"/>
            </a:xfrm>
            <a:custGeom>
              <a:avLst/>
              <a:gdLst/>
              <a:ahLst/>
              <a:cxnLst/>
              <a:rect l="0" t="0" r="r" b="b"/>
              <a:pathLst>
                <a:path w="299" h="267">
                  <a:moveTo>
                    <a:pt x="0" y="267"/>
                  </a:moveTo>
                  <a:cubicBezTo>
                    <a:pt x="105" y="186"/>
                    <a:pt x="206" y="96"/>
                    <a:pt x="299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9" name="Freeform 8"/>
            <p:cNvSpPr/>
            <p:nvPr/>
          </p:nvSpPr>
          <p:spPr bwMode="auto">
            <a:xfrm>
              <a:off x="2103438" y="0"/>
              <a:ext cx="3681413" cy="6848475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0" name="Freeform 9"/>
            <p:cNvSpPr/>
            <p:nvPr/>
          </p:nvSpPr>
          <p:spPr bwMode="auto">
            <a:xfrm>
              <a:off x="10179050" y="9525"/>
              <a:ext cx="466725" cy="157163"/>
            </a:xfrm>
            <a:custGeom>
              <a:avLst/>
              <a:gdLst/>
              <a:ahLst/>
              <a:cxnLst/>
              <a:rect l="0" t="0" r="r" b="b"/>
              <a:pathLst>
                <a:path w="98" h="33">
                  <a:moveTo>
                    <a:pt x="98" y="33"/>
                  </a:moveTo>
                  <a:cubicBezTo>
                    <a:pt x="65" y="21"/>
                    <a:pt x="33" y="10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1" name="Freeform 10"/>
            <p:cNvSpPr/>
            <p:nvPr/>
          </p:nvSpPr>
          <p:spPr bwMode="auto">
            <a:xfrm>
              <a:off x="9471025" y="5811838"/>
              <a:ext cx="1174750" cy="1046163"/>
            </a:xfrm>
            <a:custGeom>
              <a:avLst/>
              <a:gdLst/>
              <a:ahLst/>
              <a:cxnLst/>
              <a:rect l="0" t="0" r="r" b="b"/>
              <a:pathLst>
                <a:path w="247" h="220">
                  <a:moveTo>
                    <a:pt x="0" y="220"/>
                  </a:moveTo>
                  <a:cubicBezTo>
                    <a:pt x="86" y="152"/>
                    <a:pt x="169" y="78"/>
                    <a:pt x="24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2" name="Freeform 11"/>
            <p:cNvSpPr/>
            <p:nvPr/>
          </p:nvSpPr>
          <p:spPr bwMode="auto">
            <a:xfrm>
              <a:off x="1985963" y="0"/>
              <a:ext cx="3622675" cy="6848475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3" name="Freeform 12"/>
            <p:cNvSpPr/>
            <p:nvPr/>
          </p:nvSpPr>
          <p:spPr bwMode="auto">
            <a:xfrm>
              <a:off x="10479088" y="9525"/>
              <a:ext cx="166688" cy="57150"/>
            </a:xfrm>
            <a:custGeom>
              <a:avLst/>
              <a:gdLst/>
              <a:ahLst/>
              <a:cxnLst/>
              <a:rect l="0" t="0" r="r" b="b"/>
              <a:pathLst>
                <a:path w="35" h="12">
                  <a:moveTo>
                    <a:pt x="35" y="12"/>
                  </a:moveTo>
                  <a:cubicBezTo>
                    <a:pt x="23" y="8"/>
                    <a:pt x="12" y="4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4" name="Freeform 13"/>
            <p:cNvSpPr/>
            <p:nvPr/>
          </p:nvSpPr>
          <p:spPr bwMode="auto">
            <a:xfrm>
              <a:off x="9618663" y="5940425"/>
              <a:ext cx="1027113" cy="908050"/>
            </a:xfrm>
            <a:custGeom>
              <a:avLst/>
              <a:gdLst/>
              <a:ahLst/>
              <a:cxnLst/>
              <a:rect l="0" t="0" r="r" b="b"/>
              <a:pathLst>
                <a:path w="216" h="191">
                  <a:moveTo>
                    <a:pt x="0" y="191"/>
                  </a:moveTo>
                  <a:cubicBezTo>
                    <a:pt x="75" y="131"/>
                    <a:pt x="147" y="67"/>
                    <a:pt x="216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5" name="Freeform 14"/>
            <p:cNvSpPr/>
            <p:nvPr/>
          </p:nvSpPr>
          <p:spPr bwMode="auto">
            <a:xfrm>
              <a:off x="1985963" y="0"/>
              <a:ext cx="3248025" cy="6848475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5"/>
            <p:cNvSpPr/>
            <p:nvPr/>
          </p:nvSpPr>
          <p:spPr bwMode="auto">
            <a:xfrm>
              <a:off x="9780588" y="6054725"/>
              <a:ext cx="865188" cy="793750"/>
            </a:xfrm>
            <a:custGeom>
              <a:avLst/>
              <a:gdLst/>
              <a:ahLst/>
              <a:cxnLst/>
              <a:rect l="0" t="0" r="r" b="b"/>
              <a:pathLst>
                <a:path w="182" h="167">
                  <a:moveTo>
                    <a:pt x="0" y="167"/>
                  </a:moveTo>
                  <a:cubicBezTo>
                    <a:pt x="63" y="114"/>
                    <a:pt x="123" y="58"/>
                    <a:pt x="182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6"/>
            <p:cNvSpPr/>
            <p:nvPr/>
          </p:nvSpPr>
          <p:spPr bwMode="auto">
            <a:xfrm>
              <a:off x="1871663" y="0"/>
              <a:ext cx="3233738" cy="6848475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7"/>
            <p:cNvSpPr/>
            <p:nvPr/>
          </p:nvSpPr>
          <p:spPr bwMode="auto">
            <a:xfrm>
              <a:off x="9956800" y="6216650"/>
              <a:ext cx="688975" cy="631825"/>
            </a:xfrm>
            <a:custGeom>
              <a:avLst/>
              <a:gdLst/>
              <a:ahLst/>
              <a:cxnLst/>
              <a:rect l="0" t="0" r="r" b="b"/>
              <a:pathLst>
                <a:path w="145" h="133">
                  <a:moveTo>
                    <a:pt x="0" y="133"/>
                  </a:moveTo>
                  <a:cubicBezTo>
                    <a:pt x="50" y="90"/>
                    <a:pt x="98" y="46"/>
                    <a:pt x="14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8"/>
            <p:cNvSpPr/>
            <p:nvPr/>
          </p:nvSpPr>
          <p:spPr bwMode="auto">
            <a:xfrm>
              <a:off x="1466850" y="0"/>
              <a:ext cx="3424238" cy="6848475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9"/>
            <p:cNvSpPr/>
            <p:nvPr/>
          </p:nvSpPr>
          <p:spPr bwMode="auto">
            <a:xfrm>
              <a:off x="10264775" y="6519863"/>
              <a:ext cx="381000" cy="328613"/>
            </a:xfrm>
            <a:custGeom>
              <a:avLst/>
              <a:gdLst/>
              <a:ahLst/>
              <a:cxnLst/>
              <a:rect l="0" t="0" r="r" b="b"/>
              <a:pathLst>
                <a:path w="80" h="69">
                  <a:moveTo>
                    <a:pt x="0" y="69"/>
                  </a:moveTo>
                  <a:cubicBezTo>
                    <a:pt x="27" y="47"/>
                    <a:pt x="53" y="24"/>
                    <a:pt x="8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0"/>
            <p:cNvSpPr/>
            <p:nvPr/>
          </p:nvSpPr>
          <p:spPr bwMode="auto">
            <a:xfrm>
              <a:off x="1581150" y="0"/>
              <a:ext cx="2720975" cy="6848475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1"/>
            <p:cNvSpPr/>
            <p:nvPr/>
          </p:nvSpPr>
          <p:spPr bwMode="auto">
            <a:xfrm>
              <a:off x="1243013" y="0"/>
              <a:ext cx="2949575" cy="6848475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2"/>
            <p:cNvSpPr/>
            <p:nvPr/>
          </p:nvSpPr>
          <p:spPr bwMode="auto">
            <a:xfrm>
              <a:off x="1524000" y="0"/>
              <a:ext cx="1446213" cy="2030413"/>
            </a:xfrm>
            <a:custGeom>
              <a:avLst/>
              <a:gdLst/>
              <a:ahLst/>
              <a:cxnLst/>
              <a:rect l="0" t="0" r="r" b="b"/>
              <a:pathLst>
                <a:path w="304" h="427">
                  <a:moveTo>
                    <a:pt x="304" y="0"/>
                  </a:moveTo>
                  <a:cubicBezTo>
                    <a:pt x="170" y="120"/>
                    <a:pt x="69" y="267"/>
                    <a:pt x="0" y="42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3"/>
            <p:cNvSpPr/>
            <p:nvPr/>
          </p:nvSpPr>
          <p:spPr bwMode="auto">
            <a:xfrm>
              <a:off x="1524000" y="9525"/>
              <a:ext cx="1246188" cy="1641475"/>
            </a:xfrm>
            <a:custGeom>
              <a:avLst/>
              <a:gdLst/>
              <a:ahLst/>
              <a:cxnLst/>
              <a:rect l="0" t="0" r="r" b="b"/>
              <a:pathLst>
                <a:path w="262" h="345">
                  <a:moveTo>
                    <a:pt x="262" y="0"/>
                  </a:moveTo>
                  <a:cubicBezTo>
                    <a:pt x="152" y="102"/>
                    <a:pt x="65" y="217"/>
                    <a:pt x="0" y="34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4"/>
            <p:cNvSpPr/>
            <p:nvPr/>
          </p:nvSpPr>
          <p:spPr bwMode="auto">
            <a:xfrm>
              <a:off x="1524000" y="0"/>
              <a:ext cx="1036638" cy="1212850"/>
            </a:xfrm>
            <a:custGeom>
              <a:avLst/>
              <a:gdLst/>
              <a:ahLst/>
              <a:cxnLst/>
              <a:rect l="0" t="0" r="r" b="b"/>
              <a:pathLst>
                <a:path w="218" h="255">
                  <a:moveTo>
                    <a:pt x="218" y="0"/>
                  </a:moveTo>
                  <a:cubicBezTo>
                    <a:pt x="137" y="77"/>
                    <a:pt x="62" y="162"/>
                    <a:pt x="0" y="25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0" name="Group 19"/>
          <p:cNvGrpSpPr/>
          <p:nvPr/>
        </p:nvGrpSpPr>
        <p:grpSpPr>
          <a:xfrm>
            <a:off x="640080" y="1699589"/>
            <a:ext cx="3286552" cy="3470421"/>
            <a:chOff x="640080" y="1699589"/>
            <a:chExt cx="3286552" cy="3470421"/>
          </a:xfrm>
        </p:grpSpPr>
        <p:sp>
          <p:nvSpPr>
            <p:cNvPr id="21" name="Rectangle 20"/>
            <p:cNvSpPr/>
            <p:nvPr/>
          </p:nvSpPr>
          <p:spPr>
            <a:xfrm>
              <a:off x="644453" y="1699589"/>
              <a:ext cx="327780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2"/>
            <p:cNvSpPr/>
            <p:nvPr/>
          </p:nvSpPr>
          <p:spPr>
            <a:xfrm rot="10800000">
              <a:off x="2125363" y="4897607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2"/>
            <p:cNvSpPr/>
            <p:nvPr/>
          </p:nvSpPr>
          <p:spPr>
            <a:xfrm>
              <a:off x="640080" y="2275661"/>
              <a:ext cx="3286552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554" y="2349924"/>
            <a:ext cx="3112048" cy="246495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5687" y="803186"/>
            <a:ext cx="4091410" cy="5248622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3BD52-BAA6-46E7-8AC5-CAE26FDC9485}" type="datetimeFigureOut">
              <a:rPr lang="es-CO" smtClean="0"/>
              <a:pPr/>
              <a:t>26/06/2026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F2F13-97EB-4BA9-9738-66DE63D9E9CB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92784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4" name="Group 773"/>
          <p:cNvGrpSpPr/>
          <p:nvPr/>
        </p:nvGrpSpPr>
        <p:grpSpPr>
          <a:xfrm>
            <a:off x="0" y="0"/>
            <a:ext cx="9555163" cy="6853238"/>
            <a:chOff x="1524000" y="0"/>
            <a:chExt cx="9555163" cy="6853238"/>
          </a:xfrm>
        </p:grpSpPr>
        <p:sp>
          <p:nvSpPr>
            <p:cNvPr id="775" name="Freeform 6"/>
            <p:cNvSpPr/>
            <p:nvPr/>
          </p:nvSpPr>
          <p:spPr bwMode="auto">
            <a:xfrm>
              <a:off x="1524000" y="1331913"/>
              <a:ext cx="7837488" cy="5521325"/>
            </a:xfrm>
            <a:custGeom>
              <a:avLst/>
              <a:gdLst/>
              <a:ahLst/>
              <a:cxnLst/>
              <a:rect l="0" t="0" r="r" b="b"/>
              <a:pathLst>
                <a:path w="1648" h="1161">
                  <a:moveTo>
                    <a:pt x="1362" y="1161"/>
                  </a:moveTo>
                  <a:cubicBezTo>
                    <a:pt x="1648" y="920"/>
                    <a:pt x="1283" y="505"/>
                    <a:pt x="1097" y="326"/>
                  </a:cubicBezTo>
                  <a:cubicBezTo>
                    <a:pt x="926" y="162"/>
                    <a:pt x="709" y="35"/>
                    <a:pt x="470" y="14"/>
                  </a:cubicBezTo>
                  <a:cubicBezTo>
                    <a:pt x="315" y="0"/>
                    <a:pt x="142" y="49"/>
                    <a:pt x="0" y="138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6" name="Freeform 7"/>
            <p:cNvSpPr/>
            <p:nvPr/>
          </p:nvSpPr>
          <p:spPr bwMode="auto">
            <a:xfrm>
              <a:off x="1524000" y="5564188"/>
              <a:ext cx="1412875" cy="1284288"/>
            </a:xfrm>
            <a:custGeom>
              <a:avLst/>
              <a:gdLst/>
              <a:ahLst/>
              <a:cxnLst/>
              <a:rect l="0" t="0" r="r" b="b"/>
              <a:pathLst>
                <a:path w="297" h="270">
                  <a:moveTo>
                    <a:pt x="0" y="0"/>
                  </a:moveTo>
                  <a:cubicBezTo>
                    <a:pt x="73" y="119"/>
                    <a:pt x="186" y="220"/>
                    <a:pt x="297" y="27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7" name="Freeform 8"/>
            <p:cNvSpPr/>
            <p:nvPr/>
          </p:nvSpPr>
          <p:spPr bwMode="auto">
            <a:xfrm>
              <a:off x="1524000" y="2030413"/>
              <a:ext cx="6510338" cy="4813300"/>
            </a:xfrm>
            <a:custGeom>
              <a:avLst/>
              <a:gdLst/>
              <a:ahLst/>
              <a:cxnLst/>
              <a:rect l="0" t="0" r="r" b="b"/>
              <a:pathLst>
                <a:path w="1369" h="1012">
                  <a:moveTo>
                    <a:pt x="845" y="1012"/>
                  </a:moveTo>
                  <a:cubicBezTo>
                    <a:pt x="1043" y="967"/>
                    <a:pt x="1369" y="853"/>
                    <a:pt x="1263" y="588"/>
                  </a:cubicBezTo>
                  <a:cubicBezTo>
                    <a:pt x="1164" y="340"/>
                    <a:pt x="861" y="107"/>
                    <a:pt x="602" y="49"/>
                  </a:cubicBezTo>
                  <a:cubicBezTo>
                    <a:pt x="383" y="0"/>
                    <a:pt x="135" y="97"/>
                    <a:pt x="0" y="28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8" name="Freeform 9"/>
            <p:cNvSpPr/>
            <p:nvPr/>
          </p:nvSpPr>
          <p:spPr bwMode="auto">
            <a:xfrm>
              <a:off x="1528763" y="6207125"/>
              <a:ext cx="717550" cy="646113"/>
            </a:xfrm>
            <a:custGeom>
              <a:avLst/>
              <a:gdLst/>
              <a:ahLst/>
              <a:cxnLst/>
              <a:rect l="0" t="0" r="r" b="b"/>
              <a:pathLst>
                <a:path w="151" h="136">
                  <a:moveTo>
                    <a:pt x="0" y="0"/>
                  </a:moveTo>
                  <a:cubicBezTo>
                    <a:pt x="45" y="52"/>
                    <a:pt x="97" y="99"/>
                    <a:pt x="151" y="13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9" name="Freeform 10"/>
            <p:cNvSpPr/>
            <p:nvPr/>
          </p:nvSpPr>
          <p:spPr bwMode="auto">
            <a:xfrm>
              <a:off x="1524000" y="1806575"/>
              <a:ext cx="6753225" cy="5046663"/>
            </a:xfrm>
            <a:custGeom>
              <a:avLst/>
              <a:gdLst/>
              <a:ahLst/>
              <a:cxnLst/>
              <a:rect l="0" t="0" r="r" b="b"/>
              <a:pathLst>
                <a:path w="1420" h="1061">
                  <a:moveTo>
                    <a:pt x="1034" y="1061"/>
                  </a:moveTo>
                  <a:cubicBezTo>
                    <a:pt x="1148" y="1019"/>
                    <a:pt x="1283" y="957"/>
                    <a:pt x="1345" y="845"/>
                  </a:cubicBezTo>
                  <a:cubicBezTo>
                    <a:pt x="1420" y="710"/>
                    <a:pt x="1338" y="570"/>
                    <a:pt x="1249" y="466"/>
                  </a:cubicBezTo>
                  <a:cubicBezTo>
                    <a:pt x="1068" y="253"/>
                    <a:pt x="816" y="57"/>
                    <a:pt x="530" y="23"/>
                  </a:cubicBezTo>
                  <a:cubicBezTo>
                    <a:pt x="336" y="0"/>
                    <a:pt x="140" y="87"/>
                    <a:pt x="0" y="22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0" name="Freeform 11"/>
            <p:cNvSpPr/>
            <p:nvPr/>
          </p:nvSpPr>
          <p:spPr bwMode="auto">
            <a:xfrm>
              <a:off x="1524000" y="669925"/>
              <a:ext cx="8797925" cy="6183313"/>
            </a:xfrm>
            <a:custGeom>
              <a:avLst/>
              <a:gdLst/>
              <a:ahLst/>
              <a:cxnLst/>
              <a:rect l="0" t="0" r="r" b="b"/>
              <a:pathLst>
                <a:path w="1850" h="1300">
                  <a:moveTo>
                    <a:pt x="1552" y="1300"/>
                  </a:moveTo>
                  <a:cubicBezTo>
                    <a:pt x="1850" y="1019"/>
                    <a:pt x="1504" y="652"/>
                    <a:pt x="1288" y="447"/>
                  </a:cubicBezTo>
                  <a:cubicBezTo>
                    <a:pt x="1085" y="255"/>
                    <a:pt x="838" y="90"/>
                    <a:pt x="559" y="37"/>
                  </a:cubicBezTo>
                  <a:cubicBezTo>
                    <a:pt x="364" y="0"/>
                    <a:pt x="171" y="40"/>
                    <a:pt x="0" y="131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1" name="Freeform 12"/>
            <p:cNvSpPr/>
            <p:nvPr/>
          </p:nvSpPr>
          <p:spPr bwMode="auto">
            <a:xfrm>
              <a:off x="1524000" y="119063"/>
              <a:ext cx="9555163" cy="6734175"/>
            </a:xfrm>
            <a:custGeom>
              <a:avLst/>
              <a:gdLst/>
              <a:ahLst/>
              <a:cxnLst/>
              <a:rect l="0" t="0" r="r" b="b"/>
              <a:pathLst>
                <a:path w="2009" h="1416">
                  <a:moveTo>
                    <a:pt x="1725" y="1416"/>
                  </a:moveTo>
                  <a:cubicBezTo>
                    <a:pt x="2009" y="1117"/>
                    <a:pt x="1728" y="785"/>
                    <a:pt x="1492" y="565"/>
                  </a:cubicBezTo>
                  <a:cubicBezTo>
                    <a:pt x="1248" y="339"/>
                    <a:pt x="961" y="143"/>
                    <a:pt x="635" y="61"/>
                  </a:cubicBezTo>
                  <a:cubicBezTo>
                    <a:pt x="392" y="0"/>
                    <a:pt x="190" y="18"/>
                    <a:pt x="0" y="10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2" name="Freeform 13"/>
            <p:cNvSpPr/>
            <p:nvPr/>
          </p:nvSpPr>
          <p:spPr bwMode="auto">
            <a:xfrm>
              <a:off x="5419725" y="4763"/>
              <a:ext cx="5216525" cy="5368925"/>
            </a:xfrm>
            <a:custGeom>
              <a:avLst/>
              <a:gdLst/>
              <a:ahLst/>
              <a:cxnLst/>
              <a:rect l="0" t="0" r="r" b="b"/>
              <a:pathLst>
                <a:path w="1097" h="1129">
                  <a:moveTo>
                    <a:pt x="1097" y="1129"/>
                  </a:moveTo>
                  <a:cubicBezTo>
                    <a:pt x="1031" y="909"/>
                    <a:pt x="843" y="701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3" name="Freeform 15"/>
            <p:cNvSpPr/>
            <p:nvPr/>
          </p:nvSpPr>
          <p:spPr bwMode="auto">
            <a:xfrm>
              <a:off x="5813425" y="4763"/>
              <a:ext cx="4832350" cy="4822825"/>
            </a:xfrm>
            <a:custGeom>
              <a:avLst/>
              <a:gdLst/>
              <a:ahLst/>
              <a:cxnLst/>
              <a:rect l="0" t="0" r="r" b="b"/>
              <a:pathLst>
                <a:path w="1016" h="1014">
                  <a:moveTo>
                    <a:pt x="1016" y="1014"/>
                  </a:moveTo>
                  <a:cubicBezTo>
                    <a:pt x="934" y="849"/>
                    <a:pt x="802" y="6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4" name="Freeform 16"/>
            <p:cNvSpPr/>
            <p:nvPr/>
          </p:nvSpPr>
          <p:spPr bwMode="auto">
            <a:xfrm>
              <a:off x="6003925" y="4763"/>
              <a:ext cx="4641850" cy="4598988"/>
            </a:xfrm>
            <a:custGeom>
              <a:avLst/>
              <a:gdLst/>
              <a:ahLst/>
              <a:cxnLst/>
              <a:rect l="0" t="0" r="r" b="b"/>
              <a:pathLst>
                <a:path w="976" h="967">
                  <a:moveTo>
                    <a:pt x="976" y="967"/>
                  </a:moveTo>
                  <a:cubicBezTo>
                    <a:pt x="894" y="822"/>
                    <a:pt x="779" y="689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5" name="Freeform 17"/>
            <p:cNvSpPr/>
            <p:nvPr/>
          </p:nvSpPr>
          <p:spPr bwMode="auto">
            <a:xfrm>
              <a:off x="6203950" y="0"/>
              <a:ext cx="4441825" cy="4237038"/>
            </a:xfrm>
            <a:custGeom>
              <a:avLst/>
              <a:gdLst/>
              <a:ahLst/>
              <a:cxnLst/>
              <a:rect l="0" t="0" r="r" b="b"/>
              <a:pathLst>
                <a:path w="934" h="891">
                  <a:moveTo>
                    <a:pt x="934" y="891"/>
                  </a:moveTo>
                  <a:cubicBezTo>
                    <a:pt x="863" y="783"/>
                    <a:pt x="778" y="684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6" name="Freeform 18"/>
            <p:cNvSpPr/>
            <p:nvPr/>
          </p:nvSpPr>
          <p:spPr bwMode="auto">
            <a:xfrm>
              <a:off x="6456363" y="4763"/>
              <a:ext cx="4179888" cy="3986213"/>
            </a:xfrm>
            <a:custGeom>
              <a:avLst/>
              <a:gdLst/>
              <a:ahLst/>
              <a:cxnLst/>
              <a:rect l="0" t="0" r="r" b="b"/>
              <a:pathLst>
                <a:path w="879" h="838">
                  <a:moveTo>
                    <a:pt x="879" y="838"/>
                  </a:moveTo>
                  <a:cubicBezTo>
                    <a:pt x="821" y="755"/>
                    <a:pt x="756" y="679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7" name="Freeform 19"/>
            <p:cNvSpPr/>
            <p:nvPr/>
          </p:nvSpPr>
          <p:spPr bwMode="auto">
            <a:xfrm>
              <a:off x="6869113" y="4763"/>
              <a:ext cx="3776663" cy="3838575"/>
            </a:xfrm>
            <a:custGeom>
              <a:avLst/>
              <a:gdLst/>
              <a:ahLst/>
              <a:cxnLst/>
              <a:rect l="0" t="0" r="r" b="b"/>
              <a:pathLst>
                <a:path w="794" h="807">
                  <a:moveTo>
                    <a:pt x="794" y="807"/>
                  </a:moveTo>
                  <a:cubicBezTo>
                    <a:pt x="745" y="739"/>
                    <a:pt x="695" y="676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8" name="Freeform 20"/>
            <p:cNvSpPr/>
            <p:nvPr/>
          </p:nvSpPr>
          <p:spPr bwMode="auto">
            <a:xfrm>
              <a:off x="8758238" y="4763"/>
              <a:ext cx="1887538" cy="1355725"/>
            </a:xfrm>
            <a:custGeom>
              <a:avLst/>
              <a:gdLst/>
              <a:ahLst/>
              <a:cxnLst/>
              <a:rect l="0" t="0" r="r" b="b"/>
              <a:pathLst>
                <a:path w="397" h="285">
                  <a:moveTo>
                    <a:pt x="397" y="285"/>
                  </a:moveTo>
                  <a:cubicBezTo>
                    <a:pt x="270" y="182"/>
                    <a:pt x="138" y="8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9" name="Freeform 21"/>
            <p:cNvSpPr/>
            <p:nvPr/>
          </p:nvSpPr>
          <p:spPr bwMode="auto">
            <a:xfrm>
              <a:off x="9223375" y="9525"/>
              <a:ext cx="1422400" cy="1108075"/>
            </a:xfrm>
            <a:custGeom>
              <a:avLst/>
              <a:gdLst/>
              <a:ahLst/>
              <a:cxnLst/>
              <a:rect l="0" t="0" r="r" b="b"/>
              <a:pathLst>
                <a:path w="299" h="233">
                  <a:moveTo>
                    <a:pt x="299" y="233"/>
                  </a:moveTo>
                  <a:cubicBezTo>
                    <a:pt x="197" y="145"/>
                    <a:pt x="97" y="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0" name="Freeform 22"/>
            <p:cNvSpPr/>
            <p:nvPr/>
          </p:nvSpPr>
          <p:spPr bwMode="auto">
            <a:xfrm>
              <a:off x="10009188" y="4763"/>
              <a:ext cx="636588" cy="361950"/>
            </a:xfrm>
            <a:custGeom>
              <a:avLst/>
              <a:gdLst/>
              <a:ahLst/>
              <a:cxnLst/>
              <a:rect l="0" t="0" r="r" b="b"/>
              <a:pathLst>
                <a:path w="134" h="76">
                  <a:moveTo>
                    <a:pt x="0" y="0"/>
                  </a:moveTo>
                  <a:cubicBezTo>
                    <a:pt x="45" y="25"/>
                    <a:pt x="89" y="50"/>
                    <a:pt x="134" y="7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" name="Group 6"/>
          <p:cNvGrpSpPr/>
          <p:nvPr/>
        </p:nvGrpSpPr>
        <p:grpSpPr>
          <a:xfrm>
            <a:off x="2403476" y="1158902"/>
            <a:ext cx="4317684" cy="4537816"/>
            <a:chOff x="2403476" y="1158902"/>
            <a:chExt cx="4317684" cy="4537816"/>
          </a:xfrm>
        </p:grpSpPr>
        <p:sp>
          <p:nvSpPr>
            <p:cNvPr id="28" name="Rectangle 27"/>
            <p:cNvSpPr/>
            <p:nvPr/>
          </p:nvSpPr>
          <p:spPr>
            <a:xfrm>
              <a:off x="2403476" y="1158902"/>
              <a:ext cx="4317684" cy="7315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2403476" y="1963574"/>
              <a:ext cx="4317684" cy="33844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73" name="Isosceles Triangle 28"/>
            <p:cNvSpPr/>
            <p:nvPr/>
          </p:nvSpPr>
          <p:spPr>
            <a:xfrm rot="10800000">
              <a:off x="4358702" y="5345655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9148" y="2028827"/>
            <a:ext cx="4162952" cy="1732474"/>
          </a:xfrm>
        </p:spPr>
        <p:txBody>
          <a:bodyPr bIns="0" anchor="b">
            <a:normAutofit/>
          </a:bodyPr>
          <a:lstStyle>
            <a:lvl1pPr algn="ctr">
              <a:defRPr sz="3600">
                <a:solidFill>
                  <a:srgbClr val="FFFE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79148" y="3843338"/>
            <a:ext cx="4162952" cy="1426097"/>
          </a:xfrm>
        </p:spPr>
        <p:txBody>
          <a:bodyPr tIns="0">
            <a:normAutofit/>
          </a:bodyPr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320040"/>
            <a:ext cx="2743200" cy="320040"/>
          </a:xfrm>
        </p:spPr>
        <p:txBody>
          <a:bodyPr/>
          <a:lstStyle/>
          <a:p>
            <a:fld id="{9703BD52-BAA6-46E7-8AC5-CAE26FDC9485}" type="datetimeFigureOut">
              <a:rPr lang="es-CO" smtClean="0"/>
              <a:pPr/>
              <a:t>26/06/2026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0080" y="6227064"/>
            <a:ext cx="7854696" cy="320040"/>
          </a:xfrm>
        </p:spPr>
        <p:txBody>
          <a:bodyPr/>
          <a:lstStyle>
            <a:lvl1pPr algn="ctr">
              <a:defRPr/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08976" y="320040"/>
            <a:ext cx="685800" cy="320040"/>
          </a:xfrm>
        </p:spPr>
        <p:txBody>
          <a:bodyPr/>
          <a:lstStyle/>
          <a:p>
            <a:fld id="{EE2F2F13-97EB-4BA9-9738-66DE63D9E9CB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70338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-286226" y="0"/>
            <a:ext cx="9421759" cy="6858001"/>
            <a:chOff x="1243013" y="0"/>
            <a:chExt cx="9402763" cy="6858001"/>
          </a:xfrm>
        </p:grpSpPr>
        <p:sp>
          <p:nvSpPr>
            <p:cNvPr id="42" name="Freeform 5"/>
            <p:cNvSpPr/>
            <p:nvPr/>
          </p:nvSpPr>
          <p:spPr bwMode="auto">
            <a:xfrm>
              <a:off x="2289175" y="0"/>
              <a:ext cx="3867150" cy="6848475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6"/>
            <p:cNvSpPr/>
            <p:nvPr/>
          </p:nvSpPr>
          <p:spPr bwMode="auto">
            <a:xfrm>
              <a:off x="9604375" y="9525"/>
              <a:ext cx="1041400" cy="328613"/>
            </a:xfrm>
            <a:custGeom>
              <a:avLst/>
              <a:gdLst/>
              <a:ahLst/>
              <a:cxnLst/>
              <a:rect l="0" t="0" r="r" b="b"/>
              <a:pathLst>
                <a:path w="219" h="69">
                  <a:moveTo>
                    <a:pt x="219" y="69"/>
                  </a:moveTo>
                  <a:cubicBezTo>
                    <a:pt x="147" y="41"/>
                    <a:pt x="71" y="1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7"/>
            <p:cNvSpPr/>
            <p:nvPr/>
          </p:nvSpPr>
          <p:spPr bwMode="auto">
            <a:xfrm>
              <a:off x="9223375" y="5578475"/>
              <a:ext cx="1422400" cy="1270000"/>
            </a:xfrm>
            <a:custGeom>
              <a:avLst/>
              <a:gdLst/>
              <a:ahLst/>
              <a:cxnLst/>
              <a:rect l="0" t="0" r="r" b="b"/>
              <a:pathLst>
                <a:path w="299" h="267">
                  <a:moveTo>
                    <a:pt x="0" y="267"/>
                  </a:moveTo>
                  <a:cubicBezTo>
                    <a:pt x="105" y="186"/>
                    <a:pt x="206" y="96"/>
                    <a:pt x="299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8"/>
            <p:cNvSpPr/>
            <p:nvPr/>
          </p:nvSpPr>
          <p:spPr bwMode="auto">
            <a:xfrm>
              <a:off x="2103438" y="0"/>
              <a:ext cx="3681413" cy="6848475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9"/>
            <p:cNvSpPr/>
            <p:nvPr/>
          </p:nvSpPr>
          <p:spPr bwMode="auto">
            <a:xfrm>
              <a:off x="10179050" y="9525"/>
              <a:ext cx="466725" cy="157163"/>
            </a:xfrm>
            <a:custGeom>
              <a:avLst/>
              <a:gdLst/>
              <a:ahLst/>
              <a:cxnLst/>
              <a:rect l="0" t="0" r="r" b="b"/>
              <a:pathLst>
                <a:path w="98" h="33">
                  <a:moveTo>
                    <a:pt x="98" y="33"/>
                  </a:moveTo>
                  <a:cubicBezTo>
                    <a:pt x="65" y="21"/>
                    <a:pt x="33" y="10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0"/>
            <p:cNvSpPr/>
            <p:nvPr/>
          </p:nvSpPr>
          <p:spPr bwMode="auto">
            <a:xfrm>
              <a:off x="9471025" y="5811838"/>
              <a:ext cx="1174750" cy="1046163"/>
            </a:xfrm>
            <a:custGeom>
              <a:avLst/>
              <a:gdLst/>
              <a:ahLst/>
              <a:cxnLst/>
              <a:rect l="0" t="0" r="r" b="b"/>
              <a:pathLst>
                <a:path w="247" h="220">
                  <a:moveTo>
                    <a:pt x="0" y="220"/>
                  </a:moveTo>
                  <a:cubicBezTo>
                    <a:pt x="86" y="152"/>
                    <a:pt x="169" y="78"/>
                    <a:pt x="24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1"/>
            <p:cNvSpPr/>
            <p:nvPr/>
          </p:nvSpPr>
          <p:spPr bwMode="auto">
            <a:xfrm>
              <a:off x="1985963" y="0"/>
              <a:ext cx="3622675" cy="6848475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2"/>
            <p:cNvSpPr/>
            <p:nvPr/>
          </p:nvSpPr>
          <p:spPr bwMode="auto">
            <a:xfrm>
              <a:off x="10479088" y="9525"/>
              <a:ext cx="166688" cy="57150"/>
            </a:xfrm>
            <a:custGeom>
              <a:avLst/>
              <a:gdLst/>
              <a:ahLst/>
              <a:cxnLst/>
              <a:rect l="0" t="0" r="r" b="b"/>
              <a:pathLst>
                <a:path w="35" h="12">
                  <a:moveTo>
                    <a:pt x="35" y="12"/>
                  </a:moveTo>
                  <a:cubicBezTo>
                    <a:pt x="23" y="8"/>
                    <a:pt x="12" y="4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3"/>
            <p:cNvSpPr/>
            <p:nvPr/>
          </p:nvSpPr>
          <p:spPr bwMode="auto">
            <a:xfrm>
              <a:off x="9618663" y="5940425"/>
              <a:ext cx="1027113" cy="908050"/>
            </a:xfrm>
            <a:custGeom>
              <a:avLst/>
              <a:gdLst/>
              <a:ahLst/>
              <a:cxnLst/>
              <a:rect l="0" t="0" r="r" b="b"/>
              <a:pathLst>
                <a:path w="216" h="191">
                  <a:moveTo>
                    <a:pt x="0" y="191"/>
                  </a:moveTo>
                  <a:cubicBezTo>
                    <a:pt x="75" y="131"/>
                    <a:pt x="147" y="67"/>
                    <a:pt x="216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4"/>
            <p:cNvSpPr/>
            <p:nvPr/>
          </p:nvSpPr>
          <p:spPr bwMode="auto">
            <a:xfrm>
              <a:off x="1985963" y="0"/>
              <a:ext cx="3248025" cy="6848475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5"/>
            <p:cNvSpPr/>
            <p:nvPr/>
          </p:nvSpPr>
          <p:spPr bwMode="auto">
            <a:xfrm>
              <a:off x="9780588" y="6054725"/>
              <a:ext cx="865188" cy="793750"/>
            </a:xfrm>
            <a:custGeom>
              <a:avLst/>
              <a:gdLst/>
              <a:ahLst/>
              <a:cxnLst/>
              <a:rect l="0" t="0" r="r" b="b"/>
              <a:pathLst>
                <a:path w="182" h="167">
                  <a:moveTo>
                    <a:pt x="0" y="167"/>
                  </a:moveTo>
                  <a:cubicBezTo>
                    <a:pt x="63" y="114"/>
                    <a:pt x="123" y="58"/>
                    <a:pt x="182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6"/>
            <p:cNvSpPr/>
            <p:nvPr/>
          </p:nvSpPr>
          <p:spPr bwMode="auto">
            <a:xfrm>
              <a:off x="1871663" y="0"/>
              <a:ext cx="3233738" cy="6848475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7"/>
            <p:cNvSpPr/>
            <p:nvPr/>
          </p:nvSpPr>
          <p:spPr bwMode="auto">
            <a:xfrm>
              <a:off x="9956800" y="6216650"/>
              <a:ext cx="688975" cy="631825"/>
            </a:xfrm>
            <a:custGeom>
              <a:avLst/>
              <a:gdLst/>
              <a:ahLst/>
              <a:cxnLst/>
              <a:rect l="0" t="0" r="r" b="b"/>
              <a:pathLst>
                <a:path w="145" h="133">
                  <a:moveTo>
                    <a:pt x="0" y="133"/>
                  </a:moveTo>
                  <a:cubicBezTo>
                    <a:pt x="50" y="90"/>
                    <a:pt x="98" y="46"/>
                    <a:pt x="14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18"/>
            <p:cNvSpPr/>
            <p:nvPr/>
          </p:nvSpPr>
          <p:spPr bwMode="auto">
            <a:xfrm>
              <a:off x="1466850" y="0"/>
              <a:ext cx="3424238" cy="6848475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19"/>
            <p:cNvSpPr/>
            <p:nvPr/>
          </p:nvSpPr>
          <p:spPr bwMode="auto">
            <a:xfrm>
              <a:off x="10264775" y="6519863"/>
              <a:ext cx="381000" cy="328613"/>
            </a:xfrm>
            <a:custGeom>
              <a:avLst/>
              <a:gdLst/>
              <a:ahLst/>
              <a:cxnLst/>
              <a:rect l="0" t="0" r="r" b="b"/>
              <a:pathLst>
                <a:path w="80" h="69">
                  <a:moveTo>
                    <a:pt x="0" y="69"/>
                  </a:moveTo>
                  <a:cubicBezTo>
                    <a:pt x="27" y="47"/>
                    <a:pt x="53" y="24"/>
                    <a:pt x="8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0"/>
            <p:cNvSpPr/>
            <p:nvPr/>
          </p:nvSpPr>
          <p:spPr bwMode="auto">
            <a:xfrm>
              <a:off x="1581150" y="0"/>
              <a:ext cx="2720975" cy="6848475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1"/>
            <p:cNvSpPr/>
            <p:nvPr/>
          </p:nvSpPr>
          <p:spPr bwMode="auto">
            <a:xfrm>
              <a:off x="1243013" y="0"/>
              <a:ext cx="2949575" cy="6848475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2"/>
            <p:cNvSpPr/>
            <p:nvPr/>
          </p:nvSpPr>
          <p:spPr bwMode="auto">
            <a:xfrm>
              <a:off x="1524000" y="0"/>
              <a:ext cx="1446213" cy="2030413"/>
            </a:xfrm>
            <a:custGeom>
              <a:avLst/>
              <a:gdLst/>
              <a:ahLst/>
              <a:cxnLst/>
              <a:rect l="0" t="0" r="r" b="b"/>
              <a:pathLst>
                <a:path w="304" h="427">
                  <a:moveTo>
                    <a:pt x="304" y="0"/>
                  </a:moveTo>
                  <a:cubicBezTo>
                    <a:pt x="170" y="120"/>
                    <a:pt x="69" y="267"/>
                    <a:pt x="0" y="42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3"/>
            <p:cNvSpPr/>
            <p:nvPr/>
          </p:nvSpPr>
          <p:spPr bwMode="auto">
            <a:xfrm>
              <a:off x="1524000" y="9525"/>
              <a:ext cx="1246188" cy="1641475"/>
            </a:xfrm>
            <a:custGeom>
              <a:avLst/>
              <a:gdLst/>
              <a:ahLst/>
              <a:cxnLst/>
              <a:rect l="0" t="0" r="r" b="b"/>
              <a:pathLst>
                <a:path w="262" h="345">
                  <a:moveTo>
                    <a:pt x="262" y="0"/>
                  </a:moveTo>
                  <a:cubicBezTo>
                    <a:pt x="152" y="102"/>
                    <a:pt x="65" y="217"/>
                    <a:pt x="0" y="34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1" name="Freeform 24"/>
            <p:cNvSpPr/>
            <p:nvPr/>
          </p:nvSpPr>
          <p:spPr bwMode="auto">
            <a:xfrm>
              <a:off x="1524000" y="0"/>
              <a:ext cx="1036638" cy="1212850"/>
            </a:xfrm>
            <a:custGeom>
              <a:avLst/>
              <a:gdLst/>
              <a:ahLst/>
              <a:cxnLst/>
              <a:rect l="0" t="0" r="r" b="b"/>
              <a:pathLst>
                <a:path w="218" h="255">
                  <a:moveTo>
                    <a:pt x="218" y="0"/>
                  </a:moveTo>
                  <a:cubicBezTo>
                    <a:pt x="137" y="77"/>
                    <a:pt x="62" y="162"/>
                    <a:pt x="0" y="25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2" name="Group 61"/>
          <p:cNvGrpSpPr/>
          <p:nvPr/>
        </p:nvGrpSpPr>
        <p:grpSpPr>
          <a:xfrm>
            <a:off x="640080" y="1699589"/>
            <a:ext cx="3286552" cy="3470421"/>
            <a:chOff x="640080" y="1699589"/>
            <a:chExt cx="3286552" cy="3470421"/>
          </a:xfrm>
        </p:grpSpPr>
        <p:sp>
          <p:nvSpPr>
            <p:cNvPr id="63" name="Rectangle 62"/>
            <p:cNvSpPr/>
            <p:nvPr/>
          </p:nvSpPr>
          <p:spPr>
            <a:xfrm>
              <a:off x="644453" y="1699589"/>
              <a:ext cx="327780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Isosceles Triangle 22"/>
            <p:cNvSpPr/>
            <p:nvPr/>
          </p:nvSpPr>
          <p:spPr>
            <a:xfrm rot="10800000">
              <a:off x="2125363" y="4897607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5" name="Rectangle 64"/>
            <p:cNvSpPr/>
            <p:nvPr/>
          </p:nvSpPr>
          <p:spPr>
            <a:xfrm>
              <a:off x="640080" y="2275661"/>
              <a:ext cx="3286552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952" y="2355068"/>
            <a:ext cx="3122163" cy="2459808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3014" y="804029"/>
            <a:ext cx="4091674" cy="24593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20283" y="3585104"/>
            <a:ext cx="4094404" cy="247064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" y="320040"/>
            <a:ext cx="2743200" cy="320040"/>
          </a:xfrm>
        </p:spPr>
        <p:txBody>
          <a:bodyPr/>
          <a:lstStyle/>
          <a:p>
            <a:fld id="{9703BD52-BAA6-46E7-8AC5-CAE26FDC9485}" type="datetimeFigureOut">
              <a:rPr lang="es-CO" smtClean="0"/>
              <a:pPr/>
              <a:t>26/06/2026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40080" y="6227064"/>
            <a:ext cx="7854696" cy="320040"/>
          </a:xfr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08976" y="320040"/>
            <a:ext cx="685800" cy="320040"/>
          </a:xfrm>
        </p:spPr>
        <p:txBody>
          <a:bodyPr/>
          <a:lstStyle/>
          <a:p>
            <a:fld id="{EE2F2F13-97EB-4BA9-9738-66DE63D9E9CB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9473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-286226" y="0"/>
            <a:ext cx="9421759" cy="6858001"/>
            <a:chOff x="1243013" y="0"/>
            <a:chExt cx="9402763" cy="6858001"/>
          </a:xfrm>
        </p:grpSpPr>
        <p:sp>
          <p:nvSpPr>
            <p:cNvPr id="39" name="Freeform 5"/>
            <p:cNvSpPr/>
            <p:nvPr/>
          </p:nvSpPr>
          <p:spPr bwMode="auto">
            <a:xfrm>
              <a:off x="2289175" y="0"/>
              <a:ext cx="3867150" cy="6848475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6"/>
            <p:cNvSpPr/>
            <p:nvPr/>
          </p:nvSpPr>
          <p:spPr bwMode="auto">
            <a:xfrm>
              <a:off x="9604375" y="9525"/>
              <a:ext cx="1041400" cy="328613"/>
            </a:xfrm>
            <a:custGeom>
              <a:avLst/>
              <a:gdLst/>
              <a:ahLst/>
              <a:cxnLst/>
              <a:rect l="0" t="0" r="r" b="b"/>
              <a:pathLst>
                <a:path w="219" h="69">
                  <a:moveTo>
                    <a:pt x="219" y="69"/>
                  </a:moveTo>
                  <a:cubicBezTo>
                    <a:pt x="147" y="41"/>
                    <a:pt x="71" y="1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7"/>
            <p:cNvSpPr/>
            <p:nvPr/>
          </p:nvSpPr>
          <p:spPr bwMode="auto">
            <a:xfrm>
              <a:off x="9223375" y="5578475"/>
              <a:ext cx="1422400" cy="1270000"/>
            </a:xfrm>
            <a:custGeom>
              <a:avLst/>
              <a:gdLst/>
              <a:ahLst/>
              <a:cxnLst/>
              <a:rect l="0" t="0" r="r" b="b"/>
              <a:pathLst>
                <a:path w="299" h="267">
                  <a:moveTo>
                    <a:pt x="0" y="267"/>
                  </a:moveTo>
                  <a:cubicBezTo>
                    <a:pt x="105" y="186"/>
                    <a:pt x="206" y="96"/>
                    <a:pt x="299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8"/>
            <p:cNvSpPr/>
            <p:nvPr/>
          </p:nvSpPr>
          <p:spPr bwMode="auto">
            <a:xfrm>
              <a:off x="2103438" y="0"/>
              <a:ext cx="3681413" cy="6848475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9"/>
            <p:cNvSpPr/>
            <p:nvPr/>
          </p:nvSpPr>
          <p:spPr bwMode="auto">
            <a:xfrm>
              <a:off x="10179050" y="9525"/>
              <a:ext cx="466725" cy="157163"/>
            </a:xfrm>
            <a:custGeom>
              <a:avLst/>
              <a:gdLst/>
              <a:ahLst/>
              <a:cxnLst/>
              <a:rect l="0" t="0" r="r" b="b"/>
              <a:pathLst>
                <a:path w="98" h="33">
                  <a:moveTo>
                    <a:pt x="98" y="33"/>
                  </a:moveTo>
                  <a:cubicBezTo>
                    <a:pt x="65" y="21"/>
                    <a:pt x="33" y="10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0"/>
            <p:cNvSpPr/>
            <p:nvPr/>
          </p:nvSpPr>
          <p:spPr bwMode="auto">
            <a:xfrm>
              <a:off x="9471025" y="5811838"/>
              <a:ext cx="1174750" cy="1046163"/>
            </a:xfrm>
            <a:custGeom>
              <a:avLst/>
              <a:gdLst/>
              <a:ahLst/>
              <a:cxnLst/>
              <a:rect l="0" t="0" r="r" b="b"/>
              <a:pathLst>
                <a:path w="247" h="220">
                  <a:moveTo>
                    <a:pt x="0" y="220"/>
                  </a:moveTo>
                  <a:cubicBezTo>
                    <a:pt x="86" y="152"/>
                    <a:pt x="169" y="78"/>
                    <a:pt x="24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1"/>
            <p:cNvSpPr/>
            <p:nvPr/>
          </p:nvSpPr>
          <p:spPr bwMode="auto">
            <a:xfrm>
              <a:off x="1985963" y="0"/>
              <a:ext cx="3622675" cy="6848475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2"/>
            <p:cNvSpPr/>
            <p:nvPr/>
          </p:nvSpPr>
          <p:spPr bwMode="auto">
            <a:xfrm>
              <a:off x="10479088" y="9525"/>
              <a:ext cx="166688" cy="57150"/>
            </a:xfrm>
            <a:custGeom>
              <a:avLst/>
              <a:gdLst/>
              <a:ahLst/>
              <a:cxnLst/>
              <a:rect l="0" t="0" r="r" b="b"/>
              <a:pathLst>
                <a:path w="35" h="12">
                  <a:moveTo>
                    <a:pt x="35" y="12"/>
                  </a:moveTo>
                  <a:cubicBezTo>
                    <a:pt x="23" y="8"/>
                    <a:pt x="12" y="4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3"/>
            <p:cNvSpPr/>
            <p:nvPr/>
          </p:nvSpPr>
          <p:spPr bwMode="auto">
            <a:xfrm>
              <a:off x="9618663" y="5940425"/>
              <a:ext cx="1027113" cy="908050"/>
            </a:xfrm>
            <a:custGeom>
              <a:avLst/>
              <a:gdLst/>
              <a:ahLst/>
              <a:cxnLst/>
              <a:rect l="0" t="0" r="r" b="b"/>
              <a:pathLst>
                <a:path w="216" h="191">
                  <a:moveTo>
                    <a:pt x="0" y="191"/>
                  </a:moveTo>
                  <a:cubicBezTo>
                    <a:pt x="75" y="131"/>
                    <a:pt x="147" y="67"/>
                    <a:pt x="216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4"/>
            <p:cNvSpPr/>
            <p:nvPr/>
          </p:nvSpPr>
          <p:spPr bwMode="auto">
            <a:xfrm>
              <a:off x="1985963" y="0"/>
              <a:ext cx="3248025" cy="6848475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5"/>
            <p:cNvSpPr/>
            <p:nvPr/>
          </p:nvSpPr>
          <p:spPr bwMode="auto">
            <a:xfrm>
              <a:off x="9780588" y="6054725"/>
              <a:ext cx="865188" cy="793750"/>
            </a:xfrm>
            <a:custGeom>
              <a:avLst/>
              <a:gdLst/>
              <a:ahLst/>
              <a:cxnLst/>
              <a:rect l="0" t="0" r="r" b="b"/>
              <a:pathLst>
                <a:path w="182" h="167">
                  <a:moveTo>
                    <a:pt x="0" y="167"/>
                  </a:moveTo>
                  <a:cubicBezTo>
                    <a:pt x="63" y="114"/>
                    <a:pt x="123" y="58"/>
                    <a:pt x="182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6"/>
            <p:cNvSpPr/>
            <p:nvPr/>
          </p:nvSpPr>
          <p:spPr bwMode="auto">
            <a:xfrm>
              <a:off x="1871663" y="0"/>
              <a:ext cx="3233738" cy="6848475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7"/>
            <p:cNvSpPr/>
            <p:nvPr/>
          </p:nvSpPr>
          <p:spPr bwMode="auto">
            <a:xfrm>
              <a:off x="9956800" y="6216650"/>
              <a:ext cx="688975" cy="631825"/>
            </a:xfrm>
            <a:custGeom>
              <a:avLst/>
              <a:gdLst/>
              <a:ahLst/>
              <a:cxnLst/>
              <a:rect l="0" t="0" r="r" b="b"/>
              <a:pathLst>
                <a:path w="145" h="133">
                  <a:moveTo>
                    <a:pt x="0" y="133"/>
                  </a:moveTo>
                  <a:cubicBezTo>
                    <a:pt x="50" y="90"/>
                    <a:pt x="98" y="46"/>
                    <a:pt x="14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8"/>
            <p:cNvSpPr/>
            <p:nvPr/>
          </p:nvSpPr>
          <p:spPr bwMode="auto">
            <a:xfrm>
              <a:off x="1466850" y="0"/>
              <a:ext cx="3424238" cy="6848475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9"/>
            <p:cNvSpPr/>
            <p:nvPr/>
          </p:nvSpPr>
          <p:spPr bwMode="auto">
            <a:xfrm>
              <a:off x="10264775" y="6519863"/>
              <a:ext cx="381000" cy="328613"/>
            </a:xfrm>
            <a:custGeom>
              <a:avLst/>
              <a:gdLst/>
              <a:ahLst/>
              <a:cxnLst/>
              <a:rect l="0" t="0" r="r" b="b"/>
              <a:pathLst>
                <a:path w="80" h="69">
                  <a:moveTo>
                    <a:pt x="0" y="69"/>
                  </a:moveTo>
                  <a:cubicBezTo>
                    <a:pt x="27" y="47"/>
                    <a:pt x="53" y="24"/>
                    <a:pt x="8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0"/>
            <p:cNvSpPr/>
            <p:nvPr/>
          </p:nvSpPr>
          <p:spPr bwMode="auto">
            <a:xfrm>
              <a:off x="1581150" y="0"/>
              <a:ext cx="2720975" cy="6848475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1"/>
            <p:cNvSpPr/>
            <p:nvPr/>
          </p:nvSpPr>
          <p:spPr bwMode="auto">
            <a:xfrm>
              <a:off x="1243013" y="0"/>
              <a:ext cx="2949575" cy="6848475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2"/>
            <p:cNvSpPr/>
            <p:nvPr/>
          </p:nvSpPr>
          <p:spPr bwMode="auto">
            <a:xfrm>
              <a:off x="1524000" y="0"/>
              <a:ext cx="1446213" cy="2030413"/>
            </a:xfrm>
            <a:custGeom>
              <a:avLst/>
              <a:gdLst/>
              <a:ahLst/>
              <a:cxnLst/>
              <a:rect l="0" t="0" r="r" b="b"/>
              <a:pathLst>
                <a:path w="304" h="427">
                  <a:moveTo>
                    <a:pt x="304" y="0"/>
                  </a:moveTo>
                  <a:cubicBezTo>
                    <a:pt x="170" y="120"/>
                    <a:pt x="69" y="267"/>
                    <a:pt x="0" y="42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3"/>
            <p:cNvSpPr/>
            <p:nvPr/>
          </p:nvSpPr>
          <p:spPr bwMode="auto">
            <a:xfrm>
              <a:off x="1524000" y="9525"/>
              <a:ext cx="1246188" cy="1641475"/>
            </a:xfrm>
            <a:custGeom>
              <a:avLst/>
              <a:gdLst/>
              <a:ahLst/>
              <a:cxnLst/>
              <a:rect l="0" t="0" r="r" b="b"/>
              <a:pathLst>
                <a:path w="262" h="345">
                  <a:moveTo>
                    <a:pt x="262" y="0"/>
                  </a:moveTo>
                  <a:cubicBezTo>
                    <a:pt x="152" y="102"/>
                    <a:pt x="65" y="217"/>
                    <a:pt x="0" y="34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4"/>
            <p:cNvSpPr/>
            <p:nvPr/>
          </p:nvSpPr>
          <p:spPr bwMode="auto">
            <a:xfrm>
              <a:off x="1524000" y="0"/>
              <a:ext cx="1036638" cy="1212850"/>
            </a:xfrm>
            <a:custGeom>
              <a:avLst/>
              <a:gdLst/>
              <a:ahLst/>
              <a:cxnLst/>
              <a:rect l="0" t="0" r="r" b="b"/>
              <a:pathLst>
                <a:path w="218" h="255">
                  <a:moveTo>
                    <a:pt x="218" y="0"/>
                  </a:moveTo>
                  <a:cubicBezTo>
                    <a:pt x="137" y="77"/>
                    <a:pt x="62" y="162"/>
                    <a:pt x="0" y="25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640080" y="1699589"/>
            <a:ext cx="3286552" cy="3470421"/>
            <a:chOff x="640080" y="1699589"/>
            <a:chExt cx="3286552" cy="3470421"/>
          </a:xfrm>
        </p:grpSpPr>
        <p:sp>
          <p:nvSpPr>
            <p:cNvPr id="60" name="Rectangle 59"/>
            <p:cNvSpPr/>
            <p:nvPr/>
          </p:nvSpPr>
          <p:spPr>
            <a:xfrm>
              <a:off x="644453" y="1699589"/>
              <a:ext cx="327780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125363" y="4897607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640080" y="2275661"/>
              <a:ext cx="3286552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952" y="2355848"/>
            <a:ext cx="3122163" cy="2459028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06612" y="802200"/>
            <a:ext cx="3805123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6636" y="1487999"/>
            <a:ext cx="3804674" cy="177537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95010" y="3585518"/>
            <a:ext cx="3819675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95010" y="4270332"/>
            <a:ext cx="3819675" cy="178541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40080" y="320040"/>
            <a:ext cx="2743200" cy="320040"/>
          </a:xfrm>
        </p:spPr>
        <p:txBody>
          <a:bodyPr/>
          <a:lstStyle/>
          <a:p>
            <a:fld id="{9703BD52-BAA6-46E7-8AC5-CAE26FDC9485}" type="datetimeFigureOut">
              <a:rPr lang="es-CO" smtClean="0"/>
              <a:pPr/>
              <a:t>26/06/2026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40080" y="6227064"/>
            <a:ext cx="7854696" cy="320040"/>
          </a:xfrm>
        </p:spPr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808976" y="320040"/>
            <a:ext cx="685800" cy="320040"/>
          </a:xfrm>
        </p:spPr>
        <p:txBody>
          <a:bodyPr/>
          <a:lstStyle/>
          <a:p>
            <a:fld id="{EE2F2F13-97EB-4BA9-9738-66DE63D9E9CB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3701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75"/>
          <p:cNvGrpSpPr/>
          <p:nvPr/>
        </p:nvGrpSpPr>
        <p:grpSpPr>
          <a:xfrm>
            <a:off x="-286226" y="0"/>
            <a:ext cx="9421759" cy="6858001"/>
            <a:chOff x="1243013" y="0"/>
            <a:chExt cx="9402763" cy="6858001"/>
          </a:xfrm>
        </p:grpSpPr>
        <p:sp>
          <p:nvSpPr>
            <p:cNvPr id="77" name="Freeform 5"/>
            <p:cNvSpPr/>
            <p:nvPr/>
          </p:nvSpPr>
          <p:spPr bwMode="auto">
            <a:xfrm>
              <a:off x="2289175" y="0"/>
              <a:ext cx="3867150" cy="6848475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6"/>
            <p:cNvSpPr/>
            <p:nvPr/>
          </p:nvSpPr>
          <p:spPr bwMode="auto">
            <a:xfrm>
              <a:off x="9604375" y="9525"/>
              <a:ext cx="1041400" cy="328613"/>
            </a:xfrm>
            <a:custGeom>
              <a:avLst/>
              <a:gdLst/>
              <a:ahLst/>
              <a:cxnLst/>
              <a:rect l="0" t="0" r="r" b="b"/>
              <a:pathLst>
                <a:path w="219" h="69">
                  <a:moveTo>
                    <a:pt x="219" y="69"/>
                  </a:moveTo>
                  <a:cubicBezTo>
                    <a:pt x="147" y="41"/>
                    <a:pt x="71" y="1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7"/>
            <p:cNvSpPr/>
            <p:nvPr/>
          </p:nvSpPr>
          <p:spPr bwMode="auto">
            <a:xfrm>
              <a:off x="9223375" y="5578475"/>
              <a:ext cx="1422400" cy="1270000"/>
            </a:xfrm>
            <a:custGeom>
              <a:avLst/>
              <a:gdLst/>
              <a:ahLst/>
              <a:cxnLst/>
              <a:rect l="0" t="0" r="r" b="b"/>
              <a:pathLst>
                <a:path w="299" h="267">
                  <a:moveTo>
                    <a:pt x="0" y="267"/>
                  </a:moveTo>
                  <a:cubicBezTo>
                    <a:pt x="105" y="186"/>
                    <a:pt x="206" y="96"/>
                    <a:pt x="299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8"/>
            <p:cNvSpPr/>
            <p:nvPr/>
          </p:nvSpPr>
          <p:spPr bwMode="auto">
            <a:xfrm>
              <a:off x="2103438" y="0"/>
              <a:ext cx="3681413" cy="6848475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9"/>
            <p:cNvSpPr/>
            <p:nvPr/>
          </p:nvSpPr>
          <p:spPr bwMode="auto">
            <a:xfrm>
              <a:off x="10179050" y="9525"/>
              <a:ext cx="466725" cy="157163"/>
            </a:xfrm>
            <a:custGeom>
              <a:avLst/>
              <a:gdLst/>
              <a:ahLst/>
              <a:cxnLst/>
              <a:rect l="0" t="0" r="r" b="b"/>
              <a:pathLst>
                <a:path w="98" h="33">
                  <a:moveTo>
                    <a:pt x="98" y="33"/>
                  </a:moveTo>
                  <a:cubicBezTo>
                    <a:pt x="65" y="21"/>
                    <a:pt x="33" y="10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0"/>
            <p:cNvSpPr/>
            <p:nvPr/>
          </p:nvSpPr>
          <p:spPr bwMode="auto">
            <a:xfrm>
              <a:off x="9471025" y="5811838"/>
              <a:ext cx="1174750" cy="1046163"/>
            </a:xfrm>
            <a:custGeom>
              <a:avLst/>
              <a:gdLst/>
              <a:ahLst/>
              <a:cxnLst/>
              <a:rect l="0" t="0" r="r" b="b"/>
              <a:pathLst>
                <a:path w="247" h="220">
                  <a:moveTo>
                    <a:pt x="0" y="220"/>
                  </a:moveTo>
                  <a:cubicBezTo>
                    <a:pt x="86" y="152"/>
                    <a:pt x="169" y="78"/>
                    <a:pt x="24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1"/>
            <p:cNvSpPr/>
            <p:nvPr/>
          </p:nvSpPr>
          <p:spPr bwMode="auto">
            <a:xfrm>
              <a:off x="1985963" y="0"/>
              <a:ext cx="3622675" cy="6848475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2"/>
            <p:cNvSpPr/>
            <p:nvPr/>
          </p:nvSpPr>
          <p:spPr bwMode="auto">
            <a:xfrm>
              <a:off x="10479088" y="9525"/>
              <a:ext cx="166688" cy="57150"/>
            </a:xfrm>
            <a:custGeom>
              <a:avLst/>
              <a:gdLst/>
              <a:ahLst/>
              <a:cxnLst/>
              <a:rect l="0" t="0" r="r" b="b"/>
              <a:pathLst>
                <a:path w="35" h="12">
                  <a:moveTo>
                    <a:pt x="35" y="12"/>
                  </a:moveTo>
                  <a:cubicBezTo>
                    <a:pt x="23" y="8"/>
                    <a:pt x="12" y="4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3"/>
            <p:cNvSpPr/>
            <p:nvPr/>
          </p:nvSpPr>
          <p:spPr bwMode="auto">
            <a:xfrm>
              <a:off x="9618663" y="5940425"/>
              <a:ext cx="1027113" cy="908050"/>
            </a:xfrm>
            <a:custGeom>
              <a:avLst/>
              <a:gdLst/>
              <a:ahLst/>
              <a:cxnLst/>
              <a:rect l="0" t="0" r="r" b="b"/>
              <a:pathLst>
                <a:path w="216" h="191">
                  <a:moveTo>
                    <a:pt x="0" y="191"/>
                  </a:moveTo>
                  <a:cubicBezTo>
                    <a:pt x="75" y="131"/>
                    <a:pt x="147" y="67"/>
                    <a:pt x="216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4"/>
            <p:cNvSpPr/>
            <p:nvPr/>
          </p:nvSpPr>
          <p:spPr bwMode="auto">
            <a:xfrm>
              <a:off x="1985963" y="0"/>
              <a:ext cx="3248025" cy="6848475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5"/>
            <p:cNvSpPr/>
            <p:nvPr/>
          </p:nvSpPr>
          <p:spPr bwMode="auto">
            <a:xfrm>
              <a:off x="9780588" y="6054725"/>
              <a:ext cx="865188" cy="793750"/>
            </a:xfrm>
            <a:custGeom>
              <a:avLst/>
              <a:gdLst/>
              <a:ahLst/>
              <a:cxnLst/>
              <a:rect l="0" t="0" r="r" b="b"/>
              <a:pathLst>
                <a:path w="182" h="167">
                  <a:moveTo>
                    <a:pt x="0" y="167"/>
                  </a:moveTo>
                  <a:cubicBezTo>
                    <a:pt x="63" y="114"/>
                    <a:pt x="123" y="58"/>
                    <a:pt x="182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6"/>
            <p:cNvSpPr/>
            <p:nvPr/>
          </p:nvSpPr>
          <p:spPr bwMode="auto">
            <a:xfrm>
              <a:off x="1871663" y="0"/>
              <a:ext cx="3233738" cy="6848475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7"/>
            <p:cNvSpPr/>
            <p:nvPr/>
          </p:nvSpPr>
          <p:spPr bwMode="auto">
            <a:xfrm>
              <a:off x="9956800" y="6216650"/>
              <a:ext cx="688975" cy="631825"/>
            </a:xfrm>
            <a:custGeom>
              <a:avLst/>
              <a:gdLst/>
              <a:ahLst/>
              <a:cxnLst/>
              <a:rect l="0" t="0" r="r" b="b"/>
              <a:pathLst>
                <a:path w="145" h="133">
                  <a:moveTo>
                    <a:pt x="0" y="133"/>
                  </a:moveTo>
                  <a:cubicBezTo>
                    <a:pt x="50" y="90"/>
                    <a:pt x="98" y="46"/>
                    <a:pt x="14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8"/>
            <p:cNvSpPr/>
            <p:nvPr/>
          </p:nvSpPr>
          <p:spPr bwMode="auto">
            <a:xfrm>
              <a:off x="1466850" y="0"/>
              <a:ext cx="3424238" cy="6848475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9"/>
            <p:cNvSpPr/>
            <p:nvPr/>
          </p:nvSpPr>
          <p:spPr bwMode="auto">
            <a:xfrm>
              <a:off x="10264775" y="6519863"/>
              <a:ext cx="381000" cy="328613"/>
            </a:xfrm>
            <a:custGeom>
              <a:avLst/>
              <a:gdLst/>
              <a:ahLst/>
              <a:cxnLst/>
              <a:rect l="0" t="0" r="r" b="b"/>
              <a:pathLst>
                <a:path w="80" h="69">
                  <a:moveTo>
                    <a:pt x="0" y="69"/>
                  </a:moveTo>
                  <a:cubicBezTo>
                    <a:pt x="27" y="47"/>
                    <a:pt x="53" y="24"/>
                    <a:pt x="8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0"/>
            <p:cNvSpPr/>
            <p:nvPr/>
          </p:nvSpPr>
          <p:spPr bwMode="auto">
            <a:xfrm>
              <a:off x="1581150" y="0"/>
              <a:ext cx="2720975" cy="6848475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1"/>
            <p:cNvSpPr/>
            <p:nvPr/>
          </p:nvSpPr>
          <p:spPr bwMode="auto">
            <a:xfrm>
              <a:off x="1243013" y="0"/>
              <a:ext cx="2949575" cy="6848475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2"/>
            <p:cNvSpPr/>
            <p:nvPr/>
          </p:nvSpPr>
          <p:spPr bwMode="auto">
            <a:xfrm>
              <a:off x="1524000" y="0"/>
              <a:ext cx="1446213" cy="2030413"/>
            </a:xfrm>
            <a:custGeom>
              <a:avLst/>
              <a:gdLst/>
              <a:ahLst/>
              <a:cxnLst/>
              <a:rect l="0" t="0" r="r" b="b"/>
              <a:pathLst>
                <a:path w="304" h="427">
                  <a:moveTo>
                    <a:pt x="304" y="0"/>
                  </a:moveTo>
                  <a:cubicBezTo>
                    <a:pt x="170" y="120"/>
                    <a:pt x="69" y="267"/>
                    <a:pt x="0" y="42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3"/>
            <p:cNvSpPr/>
            <p:nvPr/>
          </p:nvSpPr>
          <p:spPr bwMode="auto">
            <a:xfrm>
              <a:off x="1524000" y="9525"/>
              <a:ext cx="1246188" cy="1641475"/>
            </a:xfrm>
            <a:custGeom>
              <a:avLst/>
              <a:gdLst/>
              <a:ahLst/>
              <a:cxnLst/>
              <a:rect l="0" t="0" r="r" b="b"/>
              <a:pathLst>
                <a:path w="262" h="345">
                  <a:moveTo>
                    <a:pt x="262" y="0"/>
                  </a:moveTo>
                  <a:cubicBezTo>
                    <a:pt x="152" y="102"/>
                    <a:pt x="65" y="217"/>
                    <a:pt x="0" y="34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4"/>
            <p:cNvSpPr/>
            <p:nvPr/>
          </p:nvSpPr>
          <p:spPr bwMode="auto">
            <a:xfrm>
              <a:off x="1524000" y="0"/>
              <a:ext cx="1036638" cy="1212850"/>
            </a:xfrm>
            <a:custGeom>
              <a:avLst/>
              <a:gdLst/>
              <a:ahLst/>
              <a:cxnLst/>
              <a:rect l="0" t="0" r="r" b="b"/>
              <a:pathLst>
                <a:path w="218" h="255">
                  <a:moveTo>
                    <a:pt x="218" y="0"/>
                  </a:moveTo>
                  <a:cubicBezTo>
                    <a:pt x="137" y="77"/>
                    <a:pt x="62" y="162"/>
                    <a:pt x="0" y="25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40" name="Group 39"/>
          <p:cNvGrpSpPr/>
          <p:nvPr/>
        </p:nvGrpSpPr>
        <p:grpSpPr>
          <a:xfrm>
            <a:off x="640080" y="1699589"/>
            <a:ext cx="3286552" cy="3470421"/>
            <a:chOff x="640080" y="1699589"/>
            <a:chExt cx="3286552" cy="3470421"/>
          </a:xfrm>
        </p:grpSpPr>
        <p:sp>
          <p:nvSpPr>
            <p:cNvPr id="41" name="Rectangle 40"/>
            <p:cNvSpPr/>
            <p:nvPr/>
          </p:nvSpPr>
          <p:spPr>
            <a:xfrm>
              <a:off x="644453" y="1699589"/>
              <a:ext cx="327780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2" name="Isosceles Triangle 22"/>
            <p:cNvSpPr/>
            <p:nvPr/>
          </p:nvSpPr>
          <p:spPr>
            <a:xfrm rot="10800000">
              <a:off x="2125363" y="4897607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3" name="Rectangle 42"/>
            <p:cNvSpPr/>
            <p:nvPr/>
          </p:nvSpPr>
          <p:spPr>
            <a:xfrm>
              <a:off x="640080" y="2275661"/>
              <a:ext cx="3286552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554" y="2349924"/>
            <a:ext cx="3112047" cy="246495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3BD52-BAA6-46E7-8AC5-CAE26FDC9485}" type="datetimeFigureOut">
              <a:rPr lang="es-CO" smtClean="0"/>
              <a:pPr/>
              <a:t>26/06/2026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40080" y="6227064"/>
            <a:ext cx="7854696" cy="320040"/>
          </a:xfrm>
        </p:spPr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F2F13-97EB-4BA9-9738-66DE63D9E9CB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022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" y="320040"/>
            <a:ext cx="2743200" cy="320040"/>
          </a:xfrm>
        </p:spPr>
        <p:txBody>
          <a:bodyPr/>
          <a:lstStyle/>
          <a:p>
            <a:fld id="{9703BD52-BAA6-46E7-8AC5-CAE26FDC9485}" type="datetimeFigureOut">
              <a:rPr lang="es-CO" smtClean="0"/>
              <a:pPr/>
              <a:t>26/06/2026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40080" y="6227064"/>
            <a:ext cx="7854696" cy="320040"/>
          </a:xfrm>
        </p:spPr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808976" y="320040"/>
            <a:ext cx="685800" cy="320040"/>
          </a:xfrm>
        </p:spPr>
        <p:txBody>
          <a:bodyPr/>
          <a:lstStyle/>
          <a:p>
            <a:fld id="{EE2F2F13-97EB-4BA9-9738-66DE63D9E9CB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5848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roup 86"/>
          <p:cNvGrpSpPr/>
          <p:nvPr/>
        </p:nvGrpSpPr>
        <p:grpSpPr>
          <a:xfrm>
            <a:off x="-286226" y="0"/>
            <a:ext cx="9421759" cy="6858001"/>
            <a:chOff x="1243013" y="0"/>
            <a:chExt cx="9402763" cy="6858001"/>
          </a:xfrm>
        </p:grpSpPr>
        <p:sp>
          <p:nvSpPr>
            <p:cNvPr id="88" name="Freeform 5"/>
            <p:cNvSpPr/>
            <p:nvPr/>
          </p:nvSpPr>
          <p:spPr bwMode="auto">
            <a:xfrm>
              <a:off x="2289175" y="0"/>
              <a:ext cx="3867150" cy="6848475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6"/>
            <p:cNvSpPr/>
            <p:nvPr/>
          </p:nvSpPr>
          <p:spPr bwMode="auto">
            <a:xfrm>
              <a:off x="9604375" y="9525"/>
              <a:ext cx="1041400" cy="328613"/>
            </a:xfrm>
            <a:custGeom>
              <a:avLst/>
              <a:gdLst/>
              <a:ahLst/>
              <a:cxnLst/>
              <a:rect l="0" t="0" r="r" b="b"/>
              <a:pathLst>
                <a:path w="219" h="69">
                  <a:moveTo>
                    <a:pt x="219" y="69"/>
                  </a:moveTo>
                  <a:cubicBezTo>
                    <a:pt x="147" y="41"/>
                    <a:pt x="71" y="1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7"/>
            <p:cNvSpPr/>
            <p:nvPr/>
          </p:nvSpPr>
          <p:spPr bwMode="auto">
            <a:xfrm>
              <a:off x="9223375" y="5578475"/>
              <a:ext cx="1422400" cy="1270000"/>
            </a:xfrm>
            <a:custGeom>
              <a:avLst/>
              <a:gdLst/>
              <a:ahLst/>
              <a:cxnLst/>
              <a:rect l="0" t="0" r="r" b="b"/>
              <a:pathLst>
                <a:path w="299" h="267">
                  <a:moveTo>
                    <a:pt x="0" y="267"/>
                  </a:moveTo>
                  <a:cubicBezTo>
                    <a:pt x="105" y="186"/>
                    <a:pt x="206" y="96"/>
                    <a:pt x="299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8"/>
            <p:cNvSpPr/>
            <p:nvPr/>
          </p:nvSpPr>
          <p:spPr bwMode="auto">
            <a:xfrm>
              <a:off x="2103438" y="0"/>
              <a:ext cx="3681413" cy="6848475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9"/>
            <p:cNvSpPr/>
            <p:nvPr/>
          </p:nvSpPr>
          <p:spPr bwMode="auto">
            <a:xfrm>
              <a:off x="10179050" y="9525"/>
              <a:ext cx="466725" cy="157163"/>
            </a:xfrm>
            <a:custGeom>
              <a:avLst/>
              <a:gdLst/>
              <a:ahLst/>
              <a:cxnLst/>
              <a:rect l="0" t="0" r="r" b="b"/>
              <a:pathLst>
                <a:path w="98" h="33">
                  <a:moveTo>
                    <a:pt x="98" y="33"/>
                  </a:moveTo>
                  <a:cubicBezTo>
                    <a:pt x="65" y="21"/>
                    <a:pt x="33" y="10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0"/>
            <p:cNvSpPr/>
            <p:nvPr/>
          </p:nvSpPr>
          <p:spPr bwMode="auto">
            <a:xfrm>
              <a:off x="9471025" y="5811838"/>
              <a:ext cx="1174750" cy="1046163"/>
            </a:xfrm>
            <a:custGeom>
              <a:avLst/>
              <a:gdLst/>
              <a:ahLst/>
              <a:cxnLst/>
              <a:rect l="0" t="0" r="r" b="b"/>
              <a:pathLst>
                <a:path w="247" h="220">
                  <a:moveTo>
                    <a:pt x="0" y="220"/>
                  </a:moveTo>
                  <a:cubicBezTo>
                    <a:pt x="86" y="152"/>
                    <a:pt x="169" y="78"/>
                    <a:pt x="24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1"/>
            <p:cNvSpPr/>
            <p:nvPr/>
          </p:nvSpPr>
          <p:spPr bwMode="auto">
            <a:xfrm>
              <a:off x="1985963" y="0"/>
              <a:ext cx="3622675" cy="6848475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2"/>
            <p:cNvSpPr/>
            <p:nvPr/>
          </p:nvSpPr>
          <p:spPr bwMode="auto">
            <a:xfrm>
              <a:off x="10479088" y="9525"/>
              <a:ext cx="166688" cy="57150"/>
            </a:xfrm>
            <a:custGeom>
              <a:avLst/>
              <a:gdLst/>
              <a:ahLst/>
              <a:cxnLst/>
              <a:rect l="0" t="0" r="r" b="b"/>
              <a:pathLst>
                <a:path w="35" h="12">
                  <a:moveTo>
                    <a:pt x="35" y="12"/>
                  </a:moveTo>
                  <a:cubicBezTo>
                    <a:pt x="23" y="8"/>
                    <a:pt x="12" y="4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3"/>
            <p:cNvSpPr/>
            <p:nvPr/>
          </p:nvSpPr>
          <p:spPr bwMode="auto">
            <a:xfrm>
              <a:off x="9618663" y="5940425"/>
              <a:ext cx="1027113" cy="908050"/>
            </a:xfrm>
            <a:custGeom>
              <a:avLst/>
              <a:gdLst/>
              <a:ahLst/>
              <a:cxnLst/>
              <a:rect l="0" t="0" r="r" b="b"/>
              <a:pathLst>
                <a:path w="216" h="191">
                  <a:moveTo>
                    <a:pt x="0" y="191"/>
                  </a:moveTo>
                  <a:cubicBezTo>
                    <a:pt x="75" y="131"/>
                    <a:pt x="147" y="67"/>
                    <a:pt x="216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4"/>
            <p:cNvSpPr/>
            <p:nvPr/>
          </p:nvSpPr>
          <p:spPr bwMode="auto">
            <a:xfrm>
              <a:off x="1985963" y="0"/>
              <a:ext cx="3248025" cy="6848475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5"/>
            <p:cNvSpPr/>
            <p:nvPr/>
          </p:nvSpPr>
          <p:spPr bwMode="auto">
            <a:xfrm>
              <a:off x="9780588" y="6054725"/>
              <a:ext cx="865188" cy="793750"/>
            </a:xfrm>
            <a:custGeom>
              <a:avLst/>
              <a:gdLst/>
              <a:ahLst/>
              <a:cxnLst/>
              <a:rect l="0" t="0" r="r" b="b"/>
              <a:pathLst>
                <a:path w="182" h="167">
                  <a:moveTo>
                    <a:pt x="0" y="167"/>
                  </a:moveTo>
                  <a:cubicBezTo>
                    <a:pt x="63" y="114"/>
                    <a:pt x="123" y="58"/>
                    <a:pt x="182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6"/>
            <p:cNvSpPr/>
            <p:nvPr/>
          </p:nvSpPr>
          <p:spPr bwMode="auto">
            <a:xfrm>
              <a:off x="1871663" y="0"/>
              <a:ext cx="3233738" cy="6848475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7"/>
            <p:cNvSpPr/>
            <p:nvPr/>
          </p:nvSpPr>
          <p:spPr bwMode="auto">
            <a:xfrm>
              <a:off x="9956800" y="6216650"/>
              <a:ext cx="688975" cy="631825"/>
            </a:xfrm>
            <a:custGeom>
              <a:avLst/>
              <a:gdLst/>
              <a:ahLst/>
              <a:cxnLst/>
              <a:rect l="0" t="0" r="r" b="b"/>
              <a:pathLst>
                <a:path w="145" h="133">
                  <a:moveTo>
                    <a:pt x="0" y="133"/>
                  </a:moveTo>
                  <a:cubicBezTo>
                    <a:pt x="50" y="90"/>
                    <a:pt x="98" y="46"/>
                    <a:pt x="14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8"/>
            <p:cNvSpPr/>
            <p:nvPr/>
          </p:nvSpPr>
          <p:spPr bwMode="auto">
            <a:xfrm>
              <a:off x="1466850" y="0"/>
              <a:ext cx="3424238" cy="6848475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9"/>
            <p:cNvSpPr/>
            <p:nvPr/>
          </p:nvSpPr>
          <p:spPr bwMode="auto">
            <a:xfrm>
              <a:off x="10264775" y="6519863"/>
              <a:ext cx="381000" cy="328613"/>
            </a:xfrm>
            <a:custGeom>
              <a:avLst/>
              <a:gdLst/>
              <a:ahLst/>
              <a:cxnLst/>
              <a:rect l="0" t="0" r="r" b="b"/>
              <a:pathLst>
                <a:path w="80" h="69">
                  <a:moveTo>
                    <a:pt x="0" y="69"/>
                  </a:moveTo>
                  <a:cubicBezTo>
                    <a:pt x="27" y="47"/>
                    <a:pt x="53" y="24"/>
                    <a:pt x="8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20"/>
            <p:cNvSpPr/>
            <p:nvPr/>
          </p:nvSpPr>
          <p:spPr bwMode="auto">
            <a:xfrm>
              <a:off x="1581150" y="0"/>
              <a:ext cx="2720975" cy="6848475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21"/>
            <p:cNvSpPr/>
            <p:nvPr/>
          </p:nvSpPr>
          <p:spPr bwMode="auto">
            <a:xfrm>
              <a:off x="1243013" y="0"/>
              <a:ext cx="2949575" cy="6848475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2"/>
            <p:cNvSpPr/>
            <p:nvPr/>
          </p:nvSpPr>
          <p:spPr bwMode="auto">
            <a:xfrm>
              <a:off x="1524000" y="0"/>
              <a:ext cx="1446213" cy="2030413"/>
            </a:xfrm>
            <a:custGeom>
              <a:avLst/>
              <a:gdLst/>
              <a:ahLst/>
              <a:cxnLst/>
              <a:rect l="0" t="0" r="r" b="b"/>
              <a:pathLst>
                <a:path w="304" h="427">
                  <a:moveTo>
                    <a:pt x="304" y="0"/>
                  </a:moveTo>
                  <a:cubicBezTo>
                    <a:pt x="170" y="120"/>
                    <a:pt x="69" y="267"/>
                    <a:pt x="0" y="42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3"/>
            <p:cNvSpPr/>
            <p:nvPr/>
          </p:nvSpPr>
          <p:spPr bwMode="auto">
            <a:xfrm>
              <a:off x="1524000" y="9525"/>
              <a:ext cx="1246188" cy="1641475"/>
            </a:xfrm>
            <a:custGeom>
              <a:avLst/>
              <a:gdLst/>
              <a:ahLst/>
              <a:cxnLst/>
              <a:rect l="0" t="0" r="r" b="b"/>
              <a:pathLst>
                <a:path w="262" h="345">
                  <a:moveTo>
                    <a:pt x="262" y="0"/>
                  </a:moveTo>
                  <a:cubicBezTo>
                    <a:pt x="152" y="102"/>
                    <a:pt x="65" y="217"/>
                    <a:pt x="0" y="34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4"/>
            <p:cNvSpPr/>
            <p:nvPr/>
          </p:nvSpPr>
          <p:spPr bwMode="auto">
            <a:xfrm>
              <a:off x="1524000" y="0"/>
              <a:ext cx="1036638" cy="1212850"/>
            </a:xfrm>
            <a:custGeom>
              <a:avLst/>
              <a:gdLst/>
              <a:ahLst/>
              <a:cxnLst/>
              <a:rect l="0" t="0" r="r" b="b"/>
              <a:pathLst>
                <a:path w="218" h="255">
                  <a:moveTo>
                    <a:pt x="218" y="0"/>
                  </a:moveTo>
                  <a:cubicBezTo>
                    <a:pt x="137" y="77"/>
                    <a:pt x="62" y="162"/>
                    <a:pt x="0" y="25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42" name="Group 41"/>
          <p:cNvGrpSpPr/>
          <p:nvPr/>
        </p:nvGrpSpPr>
        <p:grpSpPr>
          <a:xfrm>
            <a:off x="640080" y="1699589"/>
            <a:ext cx="3286552" cy="3470421"/>
            <a:chOff x="640080" y="1699589"/>
            <a:chExt cx="3286552" cy="3470421"/>
          </a:xfrm>
        </p:grpSpPr>
        <p:sp>
          <p:nvSpPr>
            <p:cNvPr id="43" name="Rectangle 42"/>
            <p:cNvSpPr/>
            <p:nvPr/>
          </p:nvSpPr>
          <p:spPr>
            <a:xfrm>
              <a:off x="644453" y="1699589"/>
              <a:ext cx="327780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Isosceles Triangle 22"/>
            <p:cNvSpPr/>
            <p:nvPr/>
          </p:nvSpPr>
          <p:spPr>
            <a:xfrm rot="10800000">
              <a:off x="2125363" y="4897607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5" name="Rectangle 44"/>
            <p:cNvSpPr/>
            <p:nvPr/>
          </p:nvSpPr>
          <p:spPr>
            <a:xfrm>
              <a:off x="640080" y="2275661"/>
              <a:ext cx="3286552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554" y="2349924"/>
            <a:ext cx="3112047" cy="1225399"/>
          </a:xfrm>
        </p:spPr>
        <p:txBody>
          <a:bodyPr bIns="0" anchor="b">
            <a:noAutofit/>
          </a:bodyPr>
          <a:lstStyle>
            <a:lvl1pPr algn="ctr">
              <a:defRPr sz="2800">
                <a:solidFill>
                  <a:srgbClr val="FFFE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5686" y="801390"/>
            <a:ext cx="4095643" cy="524949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5554" y="3575324"/>
            <a:ext cx="3112047" cy="1239552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rgbClr val="FFFEFF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3BD52-BAA6-46E7-8AC5-CAE26FDC9485}" type="datetimeFigureOut">
              <a:rPr lang="es-CO" smtClean="0"/>
              <a:pPr/>
              <a:t>26/06/2026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F2F13-97EB-4BA9-9738-66DE63D9E9CB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9142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9" name="Group 428"/>
          <p:cNvGrpSpPr/>
          <p:nvPr/>
        </p:nvGrpSpPr>
        <p:grpSpPr>
          <a:xfrm>
            <a:off x="0" y="0"/>
            <a:ext cx="9555163" cy="6853238"/>
            <a:chOff x="1524000" y="0"/>
            <a:chExt cx="9555163" cy="6853238"/>
          </a:xfrm>
        </p:grpSpPr>
        <p:sp>
          <p:nvSpPr>
            <p:cNvPr id="430" name="Freeform 6"/>
            <p:cNvSpPr/>
            <p:nvPr/>
          </p:nvSpPr>
          <p:spPr bwMode="auto">
            <a:xfrm>
              <a:off x="1524000" y="1331913"/>
              <a:ext cx="7837488" cy="5521325"/>
            </a:xfrm>
            <a:custGeom>
              <a:avLst/>
              <a:gdLst/>
              <a:ahLst/>
              <a:cxnLst/>
              <a:rect l="0" t="0" r="r" b="b"/>
              <a:pathLst>
                <a:path w="1648" h="1161">
                  <a:moveTo>
                    <a:pt x="1362" y="1161"/>
                  </a:moveTo>
                  <a:cubicBezTo>
                    <a:pt x="1648" y="920"/>
                    <a:pt x="1283" y="505"/>
                    <a:pt x="1097" y="326"/>
                  </a:cubicBezTo>
                  <a:cubicBezTo>
                    <a:pt x="926" y="162"/>
                    <a:pt x="709" y="35"/>
                    <a:pt x="470" y="14"/>
                  </a:cubicBezTo>
                  <a:cubicBezTo>
                    <a:pt x="315" y="0"/>
                    <a:pt x="142" y="49"/>
                    <a:pt x="0" y="138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1" name="Freeform 7"/>
            <p:cNvSpPr/>
            <p:nvPr/>
          </p:nvSpPr>
          <p:spPr bwMode="auto">
            <a:xfrm>
              <a:off x="1524000" y="5564188"/>
              <a:ext cx="1412875" cy="1284288"/>
            </a:xfrm>
            <a:custGeom>
              <a:avLst/>
              <a:gdLst/>
              <a:ahLst/>
              <a:cxnLst/>
              <a:rect l="0" t="0" r="r" b="b"/>
              <a:pathLst>
                <a:path w="297" h="270">
                  <a:moveTo>
                    <a:pt x="0" y="0"/>
                  </a:moveTo>
                  <a:cubicBezTo>
                    <a:pt x="73" y="119"/>
                    <a:pt x="186" y="220"/>
                    <a:pt x="297" y="27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2" name="Freeform 8"/>
            <p:cNvSpPr/>
            <p:nvPr/>
          </p:nvSpPr>
          <p:spPr bwMode="auto">
            <a:xfrm>
              <a:off x="1524000" y="2030413"/>
              <a:ext cx="6510338" cy="4813300"/>
            </a:xfrm>
            <a:custGeom>
              <a:avLst/>
              <a:gdLst/>
              <a:ahLst/>
              <a:cxnLst/>
              <a:rect l="0" t="0" r="r" b="b"/>
              <a:pathLst>
                <a:path w="1369" h="1012">
                  <a:moveTo>
                    <a:pt x="845" y="1012"/>
                  </a:moveTo>
                  <a:cubicBezTo>
                    <a:pt x="1043" y="967"/>
                    <a:pt x="1369" y="853"/>
                    <a:pt x="1263" y="588"/>
                  </a:cubicBezTo>
                  <a:cubicBezTo>
                    <a:pt x="1164" y="340"/>
                    <a:pt x="861" y="107"/>
                    <a:pt x="602" y="49"/>
                  </a:cubicBezTo>
                  <a:cubicBezTo>
                    <a:pt x="383" y="0"/>
                    <a:pt x="135" y="97"/>
                    <a:pt x="0" y="28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3" name="Freeform 9"/>
            <p:cNvSpPr/>
            <p:nvPr/>
          </p:nvSpPr>
          <p:spPr bwMode="auto">
            <a:xfrm>
              <a:off x="1528763" y="6207125"/>
              <a:ext cx="717550" cy="646113"/>
            </a:xfrm>
            <a:custGeom>
              <a:avLst/>
              <a:gdLst/>
              <a:ahLst/>
              <a:cxnLst/>
              <a:rect l="0" t="0" r="r" b="b"/>
              <a:pathLst>
                <a:path w="151" h="136">
                  <a:moveTo>
                    <a:pt x="0" y="0"/>
                  </a:moveTo>
                  <a:cubicBezTo>
                    <a:pt x="45" y="52"/>
                    <a:pt x="97" y="99"/>
                    <a:pt x="151" y="13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4" name="Freeform 10"/>
            <p:cNvSpPr/>
            <p:nvPr/>
          </p:nvSpPr>
          <p:spPr bwMode="auto">
            <a:xfrm>
              <a:off x="1524000" y="1806575"/>
              <a:ext cx="6753225" cy="5046663"/>
            </a:xfrm>
            <a:custGeom>
              <a:avLst/>
              <a:gdLst/>
              <a:ahLst/>
              <a:cxnLst/>
              <a:rect l="0" t="0" r="r" b="b"/>
              <a:pathLst>
                <a:path w="1420" h="1061">
                  <a:moveTo>
                    <a:pt x="1034" y="1061"/>
                  </a:moveTo>
                  <a:cubicBezTo>
                    <a:pt x="1148" y="1019"/>
                    <a:pt x="1283" y="957"/>
                    <a:pt x="1345" y="845"/>
                  </a:cubicBezTo>
                  <a:cubicBezTo>
                    <a:pt x="1420" y="710"/>
                    <a:pt x="1338" y="570"/>
                    <a:pt x="1249" y="466"/>
                  </a:cubicBezTo>
                  <a:cubicBezTo>
                    <a:pt x="1068" y="253"/>
                    <a:pt x="816" y="57"/>
                    <a:pt x="530" y="23"/>
                  </a:cubicBezTo>
                  <a:cubicBezTo>
                    <a:pt x="336" y="0"/>
                    <a:pt x="140" y="87"/>
                    <a:pt x="0" y="22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5" name="Freeform 11"/>
            <p:cNvSpPr/>
            <p:nvPr/>
          </p:nvSpPr>
          <p:spPr bwMode="auto">
            <a:xfrm>
              <a:off x="1524000" y="669925"/>
              <a:ext cx="8797925" cy="6183313"/>
            </a:xfrm>
            <a:custGeom>
              <a:avLst/>
              <a:gdLst/>
              <a:ahLst/>
              <a:cxnLst/>
              <a:rect l="0" t="0" r="r" b="b"/>
              <a:pathLst>
                <a:path w="1850" h="1300">
                  <a:moveTo>
                    <a:pt x="1552" y="1300"/>
                  </a:moveTo>
                  <a:cubicBezTo>
                    <a:pt x="1850" y="1019"/>
                    <a:pt x="1504" y="652"/>
                    <a:pt x="1288" y="447"/>
                  </a:cubicBezTo>
                  <a:cubicBezTo>
                    <a:pt x="1085" y="255"/>
                    <a:pt x="838" y="90"/>
                    <a:pt x="559" y="37"/>
                  </a:cubicBezTo>
                  <a:cubicBezTo>
                    <a:pt x="364" y="0"/>
                    <a:pt x="171" y="40"/>
                    <a:pt x="0" y="131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6" name="Freeform 12"/>
            <p:cNvSpPr/>
            <p:nvPr/>
          </p:nvSpPr>
          <p:spPr bwMode="auto">
            <a:xfrm>
              <a:off x="1524000" y="119063"/>
              <a:ext cx="9555163" cy="6734175"/>
            </a:xfrm>
            <a:custGeom>
              <a:avLst/>
              <a:gdLst/>
              <a:ahLst/>
              <a:cxnLst/>
              <a:rect l="0" t="0" r="r" b="b"/>
              <a:pathLst>
                <a:path w="2009" h="1416">
                  <a:moveTo>
                    <a:pt x="1725" y="1416"/>
                  </a:moveTo>
                  <a:cubicBezTo>
                    <a:pt x="2009" y="1117"/>
                    <a:pt x="1728" y="785"/>
                    <a:pt x="1492" y="565"/>
                  </a:cubicBezTo>
                  <a:cubicBezTo>
                    <a:pt x="1248" y="339"/>
                    <a:pt x="961" y="143"/>
                    <a:pt x="635" y="61"/>
                  </a:cubicBezTo>
                  <a:cubicBezTo>
                    <a:pt x="392" y="0"/>
                    <a:pt x="190" y="18"/>
                    <a:pt x="0" y="10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7" name="Freeform 13"/>
            <p:cNvSpPr/>
            <p:nvPr/>
          </p:nvSpPr>
          <p:spPr bwMode="auto">
            <a:xfrm>
              <a:off x="5419725" y="4763"/>
              <a:ext cx="5216525" cy="5368925"/>
            </a:xfrm>
            <a:custGeom>
              <a:avLst/>
              <a:gdLst/>
              <a:ahLst/>
              <a:cxnLst/>
              <a:rect l="0" t="0" r="r" b="b"/>
              <a:pathLst>
                <a:path w="1097" h="1129">
                  <a:moveTo>
                    <a:pt x="1097" y="1129"/>
                  </a:moveTo>
                  <a:cubicBezTo>
                    <a:pt x="1031" y="909"/>
                    <a:pt x="843" y="701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8" name="Freeform 15"/>
            <p:cNvSpPr/>
            <p:nvPr/>
          </p:nvSpPr>
          <p:spPr bwMode="auto">
            <a:xfrm>
              <a:off x="5813425" y="4763"/>
              <a:ext cx="4832350" cy="4822825"/>
            </a:xfrm>
            <a:custGeom>
              <a:avLst/>
              <a:gdLst/>
              <a:ahLst/>
              <a:cxnLst/>
              <a:rect l="0" t="0" r="r" b="b"/>
              <a:pathLst>
                <a:path w="1016" h="1014">
                  <a:moveTo>
                    <a:pt x="1016" y="1014"/>
                  </a:moveTo>
                  <a:cubicBezTo>
                    <a:pt x="934" y="849"/>
                    <a:pt x="802" y="6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9" name="Freeform 16"/>
            <p:cNvSpPr/>
            <p:nvPr/>
          </p:nvSpPr>
          <p:spPr bwMode="auto">
            <a:xfrm>
              <a:off x="6003925" y="4763"/>
              <a:ext cx="4641850" cy="4598988"/>
            </a:xfrm>
            <a:custGeom>
              <a:avLst/>
              <a:gdLst/>
              <a:ahLst/>
              <a:cxnLst/>
              <a:rect l="0" t="0" r="r" b="b"/>
              <a:pathLst>
                <a:path w="976" h="967">
                  <a:moveTo>
                    <a:pt x="976" y="967"/>
                  </a:moveTo>
                  <a:cubicBezTo>
                    <a:pt x="894" y="822"/>
                    <a:pt x="779" y="689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0" name="Freeform 17"/>
            <p:cNvSpPr/>
            <p:nvPr/>
          </p:nvSpPr>
          <p:spPr bwMode="auto">
            <a:xfrm>
              <a:off x="6203950" y="0"/>
              <a:ext cx="4441825" cy="4237038"/>
            </a:xfrm>
            <a:custGeom>
              <a:avLst/>
              <a:gdLst/>
              <a:ahLst/>
              <a:cxnLst/>
              <a:rect l="0" t="0" r="r" b="b"/>
              <a:pathLst>
                <a:path w="934" h="891">
                  <a:moveTo>
                    <a:pt x="934" y="891"/>
                  </a:moveTo>
                  <a:cubicBezTo>
                    <a:pt x="863" y="783"/>
                    <a:pt x="778" y="684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1" name="Freeform 18"/>
            <p:cNvSpPr/>
            <p:nvPr/>
          </p:nvSpPr>
          <p:spPr bwMode="auto">
            <a:xfrm>
              <a:off x="6456363" y="4763"/>
              <a:ext cx="4179888" cy="3986213"/>
            </a:xfrm>
            <a:custGeom>
              <a:avLst/>
              <a:gdLst/>
              <a:ahLst/>
              <a:cxnLst/>
              <a:rect l="0" t="0" r="r" b="b"/>
              <a:pathLst>
                <a:path w="879" h="838">
                  <a:moveTo>
                    <a:pt x="879" y="838"/>
                  </a:moveTo>
                  <a:cubicBezTo>
                    <a:pt x="821" y="755"/>
                    <a:pt x="756" y="679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2" name="Freeform 19"/>
            <p:cNvSpPr/>
            <p:nvPr/>
          </p:nvSpPr>
          <p:spPr bwMode="auto">
            <a:xfrm>
              <a:off x="6869113" y="4763"/>
              <a:ext cx="3776663" cy="3838575"/>
            </a:xfrm>
            <a:custGeom>
              <a:avLst/>
              <a:gdLst/>
              <a:ahLst/>
              <a:cxnLst/>
              <a:rect l="0" t="0" r="r" b="b"/>
              <a:pathLst>
                <a:path w="794" h="807">
                  <a:moveTo>
                    <a:pt x="794" y="807"/>
                  </a:moveTo>
                  <a:cubicBezTo>
                    <a:pt x="745" y="739"/>
                    <a:pt x="695" y="676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3" name="Freeform 20"/>
            <p:cNvSpPr/>
            <p:nvPr/>
          </p:nvSpPr>
          <p:spPr bwMode="auto">
            <a:xfrm>
              <a:off x="8758238" y="4763"/>
              <a:ext cx="1887538" cy="1355725"/>
            </a:xfrm>
            <a:custGeom>
              <a:avLst/>
              <a:gdLst/>
              <a:ahLst/>
              <a:cxnLst/>
              <a:rect l="0" t="0" r="r" b="b"/>
              <a:pathLst>
                <a:path w="397" h="285">
                  <a:moveTo>
                    <a:pt x="397" y="285"/>
                  </a:moveTo>
                  <a:cubicBezTo>
                    <a:pt x="270" y="182"/>
                    <a:pt x="138" y="8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4" name="Freeform 21"/>
            <p:cNvSpPr/>
            <p:nvPr/>
          </p:nvSpPr>
          <p:spPr bwMode="auto">
            <a:xfrm>
              <a:off x="9223375" y="9525"/>
              <a:ext cx="1422400" cy="1108075"/>
            </a:xfrm>
            <a:custGeom>
              <a:avLst/>
              <a:gdLst/>
              <a:ahLst/>
              <a:cxnLst/>
              <a:rect l="0" t="0" r="r" b="b"/>
              <a:pathLst>
                <a:path w="299" h="233">
                  <a:moveTo>
                    <a:pt x="299" y="233"/>
                  </a:moveTo>
                  <a:cubicBezTo>
                    <a:pt x="197" y="145"/>
                    <a:pt x="97" y="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5" name="Freeform 22"/>
            <p:cNvSpPr/>
            <p:nvPr/>
          </p:nvSpPr>
          <p:spPr bwMode="auto">
            <a:xfrm>
              <a:off x="10009188" y="4763"/>
              <a:ext cx="636588" cy="361950"/>
            </a:xfrm>
            <a:custGeom>
              <a:avLst/>
              <a:gdLst/>
              <a:ahLst/>
              <a:cxnLst/>
              <a:rect l="0" t="0" r="r" b="b"/>
              <a:pathLst>
                <a:path w="134" h="76">
                  <a:moveTo>
                    <a:pt x="0" y="0"/>
                  </a:moveTo>
                  <a:cubicBezTo>
                    <a:pt x="45" y="25"/>
                    <a:pt x="89" y="50"/>
                    <a:pt x="134" y="7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644463" y="1698332"/>
            <a:ext cx="4357752" cy="3470420"/>
            <a:chOff x="644463" y="1698332"/>
            <a:chExt cx="4357752" cy="3470420"/>
          </a:xfrm>
        </p:grpSpPr>
        <p:sp>
          <p:nvSpPr>
            <p:cNvPr id="77" name="Rectangle 76"/>
            <p:cNvSpPr/>
            <p:nvPr/>
          </p:nvSpPr>
          <p:spPr>
            <a:xfrm>
              <a:off x="644463" y="1698332"/>
              <a:ext cx="4357752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644463" y="2274404"/>
              <a:ext cx="4357752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27" name="Isosceles Triangle 9"/>
            <p:cNvSpPr/>
            <p:nvPr/>
          </p:nvSpPr>
          <p:spPr>
            <a:xfrm rot="10800000">
              <a:off x="2665346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54676" y="0"/>
            <a:ext cx="3489324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585" y="2336402"/>
            <a:ext cx="4197666" cy="1265539"/>
          </a:xfrm>
        </p:spPr>
        <p:txBody>
          <a:bodyPr bIns="0" anchor="b">
            <a:normAutofit/>
          </a:bodyPr>
          <a:lstStyle>
            <a:lvl1pPr>
              <a:defRPr sz="3200">
                <a:solidFill>
                  <a:srgbClr val="FFFE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2314" y="3601941"/>
            <a:ext cx="4199254" cy="1214535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rgbClr val="FFFEFF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" y="320040"/>
            <a:ext cx="2743200" cy="320040"/>
          </a:xfrm>
        </p:spPr>
        <p:txBody>
          <a:bodyPr/>
          <a:lstStyle/>
          <a:p>
            <a:fld id="{9703BD52-BAA6-46E7-8AC5-CAE26FDC9485}" type="datetimeFigureOut">
              <a:rPr lang="es-CO" smtClean="0"/>
              <a:pPr/>
              <a:t>26/06/2026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40080" y="6227064"/>
            <a:ext cx="4358641" cy="320040"/>
          </a:xfr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15463" y="320040"/>
            <a:ext cx="685800" cy="320040"/>
          </a:xfrm>
        </p:spPr>
        <p:txBody>
          <a:bodyPr/>
          <a:lstStyle/>
          <a:p>
            <a:fld id="{EE2F2F13-97EB-4BA9-9738-66DE63D9E9CB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602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5554" y="2349925"/>
            <a:ext cx="3112047" cy="2464952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15687" y="794719"/>
            <a:ext cx="4079089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" y="320040"/>
            <a:ext cx="27432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3BD52-BAA6-46E7-8AC5-CAE26FDC9485}" type="datetimeFigureOut">
              <a:rPr lang="es-CO" smtClean="0"/>
              <a:pPr/>
              <a:t>26/06/2026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0080" y="6227064"/>
            <a:ext cx="7854696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08976" y="320040"/>
            <a:ext cx="6858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F2F13-97EB-4BA9-9738-66DE63D9E9CB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70248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685800" rtl="0" eaLnBrk="1" latinLnBrk="0" hangingPunct="1">
        <a:lnSpc>
          <a:spcPct val="85000"/>
        </a:lnSpc>
        <a:spcBef>
          <a:spcPct val="0"/>
        </a:spcBef>
        <a:buNone/>
        <a:defRPr sz="3200" b="0" i="0" kern="1200" cap="none" spc="-113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9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9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9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9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0000" lnSpcReduction="20000"/>
          </a:bodyPr>
          <a:lstStyle/>
          <a:p>
            <a:pPr algn="r"/>
            <a:endParaRPr lang="es-CO" sz="1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r"/>
            <a:endParaRPr lang="es-CO" sz="1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r"/>
            <a:r>
              <a:rPr lang="es-CO" sz="4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Universidad Tecnológica de Pereira UTP</a:t>
            </a:r>
          </a:p>
          <a:p>
            <a:pPr algn="r"/>
            <a:r>
              <a:rPr lang="es-CO" sz="4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Seminario: Normatividad educativa</a:t>
            </a:r>
          </a:p>
          <a:p>
            <a:pPr algn="r"/>
            <a:r>
              <a:rPr lang="es-CO" sz="4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José Fernando Uribe Aguirre</a:t>
            </a:r>
            <a:endParaRPr lang="es-CO" sz="4500" dirty="0"/>
          </a:p>
        </p:txBody>
      </p:sp>
      <p:sp>
        <p:nvSpPr>
          <p:cNvPr id="4" name="3 Rectángulo"/>
          <p:cNvSpPr/>
          <p:nvPr/>
        </p:nvSpPr>
        <p:spPr>
          <a:xfrm>
            <a:off x="1357290" y="2071678"/>
            <a:ext cx="647938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CO" sz="48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LEY 115 DE 1994</a:t>
            </a:r>
          </a:p>
          <a:p>
            <a:pPr algn="ctr"/>
            <a:r>
              <a:rPr lang="es-CO" sz="24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FINES Y OBJETIVOS DE LA EDUCACIÓN BÁSICA y MEDIA</a:t>
            </a:r>
            <a:endParaRPr lang="es-CO" sz="2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0" lang="es-CO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¿</a:t>
            </a:r>
            <a:r>
              <a:rPr kumimoji="0" lang="es-CO" sz="28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QUÉ</a:t>
            </a:r>
            <a:r>
              <a:rPr kumimoji="0" lang="es-CO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s-CO" sz="28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TIPO DE PERSONA QUEREMOS FORMAR?</a:t>
            </a:r>
            <a:br>
              <a:rPr kumimoji="0" lang="es-CO" sz="29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s-CO" sz="2000" b="0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Calibri"/>
                <a:cs typeface="Times New Roman"/>
              </a:rPr>
              <a:t>Aproximación desde los fines de la educación colombiana:</a:t>
            </a:r>
            <a:br>
              <a:rPr kumimoji="0" lang="es-CO" sz="2900" b="0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Calibri"/>
                <a:cs typeface="Times New Roman"/>
              </a:rPr>
            </a:br>
            <a:endParaRPr lang="es-CO" sz="2000" dirty="0">
              <a:solidFill>
                <a:schemeClr val="tx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415687" y="803186"/>
            <a:ext cx="4091410" cy="572215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s-CO" dirty="0"/>
              <a:t>8.	</a:t>
            </a:r>
            <a:r>
              <a:rPr lang="es-CO" sz="2000" dirty="0"/>
              <a:t>Con </a:t>
            </a:r>
            <a:r>
              <a:rPr lang="es-CO" sz="2000" b="1" dirty="0">
                <a:solidFill>
                  <a:srgbClr val="FF0000"/>
                </a:solidFill>
              </a:rPr>
              <a:t>Conciencia de la Soberanía Nacional</a:t>
            </a:r>
            <a:r>
              <a:rPr lang="es-CO" sz="2000" dirty="0">
                <a:solidFill>
                  <a:srgbClr val="FF0000"/>
                </a:solidFill>
              </a:rPr>
              <a:t> </a:t>
            </a:r>
            <a:r>
              <a:rPr lang="es-CO" sz="2000" dirty="0"/>
              <a:t>y para </a:t>
            </a:r>
            <a:r>
              <a:rPr lang="es-CO" sz="2000" b="1" dirty="0">
                <a:solidFill>
                  <a:srgbClr val="FF0000"/>
                </a:solidFill>
              </a:rPr>
              <a:t>la práctica de la Solidaridad y la integración al mundo</a:t>
            </a:r>
            <a:r>
              <a:rPr lang="es-CO" sz="2000" dirty="0"/>
              <a:t>, en especial con Latinoamérica y el Caribe.</a:t>
            </a:r>
          </a:p>
          <a:p>
            <a:pPr>
              <a:buNone/>
            </a:pPr>
            <a:r>
              <a:rPr lang="es-CO" sz="2000" dirty="0"/>
              <a:t>9.Con </a:t>
            </a:r>
            <a:r>
              <a:rPr lang="es-CO" sz="2000" b="1" dirty="0">
                <a:solidFill>
                  <a:srgbClr val="FF0000"/>
                </a:solidFill>
              </a:rPr>
              <a:t>Capacidad Crítica y Analítica</a:t>
            </a:r>
            <a:r>
              <a:rPr lang="es-CO" sz="2000" dirty="0">
                <a:solidFill>
                  <a:srgbClr val="FF0000"/>
                </a:solidFill>
              </a:rPr>
              <a:t> </a:t>
            </a:r>
            <a:r>
              <a:rPr lang="es-CO" sz="2000" dirty="0"/>
              <a:t>que fortalezca:</a:t>
            </a:r>
          </a:p>
          <a:p>
            <a:r>
              <a:rPr lang="es-CO" sz="2000" dirty="0"/>
              <a:t>El avance científico y tecnológico nacional</a:t>
            </a:r>
          </a:p>
          <a:p>
            <a:r>
              <a:rPr lang="es-CO" sz="2000" dirty="0"/>
              <a:t> Con prioridad al mejoramiento cultural y a la calidad de vida de la población, a la participación en la búsqueda de alternativas de solución a los problemas y al progreso social y económico del país.</a:t>
            </a:r>
          </a:p>
          <a:p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0" lang="es-CO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¿</a:t>
            </a:r>
            <a:r>
              <a:rPr kumimoji="0" lang="es-CO" sz="28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QUÉ</a:t>
            </a:r>
            <a:r>
              <a:rPr kumimoji="0" lang="es-CO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s-CO" sz="28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TIPO DE PERSONA QUEREMOS FORMAR?</a:t>
            </a:r>
            <a:br>
              <a:rPr kumimoji="0" lang="es-CO" sz="29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s-CO" sz="2000" b="0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Calibri"/>
                <a:cs typeface="Times New Roman"/>
              </a:rPr>
              <a:t>Aproximación desde los fines de la educación colombiana:</a:t>
            </a:r>
            <a:br>
              <a:rPr kumimoji="0" lang="es-CO" sz="2900" b="0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Calibri"/>
                <a:cs typeface="Times New Roman"/>
              </a:rPr>
            </a:br>
            <a:endParaRPr lang="es-CO" sz="2000" dirty="0">
              <a:solidFill>
                <a:schemeClr val="tx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s-CO" dirty="0"/>
              <a:t>10. </a:t>
            </a:r>
            <a:r>
              <a:rPr lang="es-CO" sz="1900" dirty="0"/>
              <a:t>Con</a:t>
            </a:r>
            <a:r>
              <a:rPr lang="es-CO" dirty="0"/>
              <a:t> </a:t>
            </a:r>
            <a:r>
              <a:rPr lang="es-CO" sz="3000" b="1" dirty="0">
                <a:solidFill>
                  <a:srgbClr val="FF0000"/>
                </a:solidFill>
              </a:rPr>
              <a:t>conciencia para la conservación, protección y mejoramiento</a:t>
            </a:r>
            <a:r>
              <a:rPr lang="es-CO" sz="3000" dirty="0">
                <a:solidFill>
                  <a:srgbClr val="FF0000"/>
                </a:solidFill>
              </a:rPr>
              <a:t> </a:t>
            </a:r>
            <a:r>
              <a:rPr lang="es-CO" sz="1900" dirty="0"/>
              <a:t>del:</a:t>
            </a:r>
          </a:p>
          <a:p>
            <a:r>
              <a:rPr lang="es-CO" sz="2200" dirty="0"/>
              <a:t>Medio ambiente</a:t>
            </a:r>
          </a:p>
          <a:p>
            <a:r>
              <a:rPr lang="es-CO" sz="2200" dirty="0"/>
              <a:t>De la calidad de vida</a:t>
            </a:r>
          </a:p>
          <a:p>
            <a:r>
              <a:rPr lang="es-CO" sz="2200" dirty="0"/>
              <a:t>Del uso racional de los Recursos Naturales</a:t>
            </a:r>
          </a:p>
          <a:p>
            <a:r>
              <a:rPr lang="es-CO" sz="2200" dirty="0"/>
              <a:t>De la prevención de desastres</a:t>
            </a:r>
          </a:p>
          <a:p>
            <a:pPr marL="0" indent="0">
              <a:buNone/>
            </a:pPr>
            <a:r>
              <a:rPr lang="es-CO" sz="1900" dirty="0"/>
              <a:t>Dentro de una </a:t>
            </a:r>
            <a:r>
              <a:rPr lang="es-CO" sz="1900" b="1" dirty="0">
                <a:solidFill>
                  <a:srgbClr val="FF0000"/>
                </a:solidFill>
              </a:rPr>
              <a:t>cultura ecológica y del riesgo</a:t>
            </a:r>
            <a:r>
              <a:rPr lang="es-CO" sz="1900" dirty="0">
                <a:solidFill>
                  <a:srgbClr val="FF0000"/>
                </a:solidFill>
              </a:rPr>
              <a:t> </a:t>
            </a:r>
            <a:r>
              <a:rPr lang="es-CO" sz="1900" dirty="0"/>
              <a:t>y la </a:t>
            </a:r>
            <a:r>
              <a:rPr lang="es-CO" sz="1900" b="1" dirty="0">
                <a:solidFill>
                  <a:srgbClr val="FF0000"/>
                </a:solidFill>
              </a:rPr>
              <a:t>defensa del patrimonio cultural de la Nación</a:t>
            </a:r>
            <a:r>
              <a:rPr lang="es-CO" sz="1900" dirty="0"/>
              <a:t>.	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0" lang="es-CO" sz="36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¿</a:t>
            </a:r>
            <a:r>
              <a:rPr kumimoji="0" lang="es-CO" sz="31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QUÉ</a:t>
            </a:r>
            <a:r>
              <a:rPr kumimoji="0" lang="es-CO" sz="36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s-CO" sz="31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TIPO DE PERSONA QUEREMOS FORMAR?</a:t>
            </a:r>
            <a:br>
              <a:rPr kumimoji="0" lang="es-CO" sz="36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s-CO" sz="2200" b="0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Calibri"/>
                <a:cs typeface="Times New Roman"/>
              </a:rPr>
              <a:t>Aproximación desde los fines de la educación colombiana:</a:t>
            </a:r>
            <a:br>
              <a:rPr kumimoji="0" lang="es-CO" sz="3200" b="0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Calibri"/>
                <a:cs typeface="Times New Roman"/>
              </a:rPr>
            </a:br>
            <a:endParaRPr lang="es-CO" sz="2200" dirty="0">
              <a:solidFill>
                <a:schemeClr val="tx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415687" y="803186"/>
            <a:ext cx="4091410" cy="524862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s-CO" dirty="0"/>
              <a:t>11.  </a:t>
            </a:r>
            <a:r>
              <a:rPr lang="es-CO" sz="2400" b="1" dirty="0">
                <a:solidFill>
                  <a:srgbClr val="FF0000"/>
                </a:solidFill>
              </a:rPr>
              <a:t>Formado para trabajar</a:t>
            </a:r>
            <a:r>
              <a:rPr lang="es-CO" dirty="0"/>
              <a:t>:</a:t>
            </a:r>
          </a:p>
          <a:p>
            <a:r>
              <a:rPr lang="es-CO" sz="2000" dirty="0"/>
              <a:t>Con conocimientos técnicos y habilidades</a:t>
            </a:r>
          </a:p>
          <a:p>
            <a:r>
              <a:rPr lang="es-CO" sz="2000" dirty="0"/>
              <a:t>Valoración del trabajo</a:t>
            </a:r>
          </a:p>
          <a:p>
            <a:pPr>
              <a:buNone/>
            </a:pPr>
            <a:r>
              <a:rPr lang="es-CO" sz="2000" dirty="0"/>
              <a:t>12. </a:t>
            </a:r>
            <a:r>
              <a:rPr lang="es-CO" sz="2000" b="1" dirty="0"/>
              <a:t>Promueva y preserve</a:t>
            </a:r>
            <a:r>
              <a:rPr lang="es-CO" sz="2000" dirty="0"/>
              <a:t> la salud y la higiene</a:t>
            </a:r>
          </a:p>
          <a:p>
            <a:r>
              <a:rPr lang="es-CO" sz="2000" b="1" dirty="0"/>
              <a:t>Prevenga integralmente</a:t>
            </a:r>
            <a:r>
              <a:rPr lang="es-CO" sz="2000" dirty="0"/>
              <a:t> problemas socialmente relevantes</a:t>
            </a:r>
          </a:p>
          <a:p>
            <a:r>
              <a:rPr lang="es-CO" sz="2000" b="1" dirty="0"/>
              <a:t>Formado para </a:t>
            </a:r>
            <a:r>
              <a:rPr lang="es-CO" sz="2000" dirty="0"/>
              <a:t>a educación física, la recreación, el deporte y la utilización adecuada del tiempo libre, y</a:t>
            </a:r>
          </a:p>
          <a:p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0" lang="es-CO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¿</a:t>
            </a:r>
            <a:r>
              <a:rPr kumimoji="0" lang="es-CO" sz="28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QUÉ</a:t>
            </a:r>
            <a:r>
              <a:rPr kumimoji="0" lang="es-CO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s-CO" sz="28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TIPO DE PERSONA QUEREMOS FORMAR?</a:t>
            </a:r>
            <a:br>
              <a:rPr kumimoji="0" lang="es-CO" sz="29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s-CO" sz="2000" b="0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Calibri"/>
                <a:cs typeface="Times New Roman"/>
              </a:rPr>
              <a:t>Aproximación desde los fines de la educación colombiana:</a:t>
            </a:r>
            <a:br>
              <a:rPr kumimoji="0" lang="es-CO" sz="2900" b="0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Calibri"/>
                <a:cs typeface="Times New Roman"/>
              </a:rPr>
            </a:br>
            <a:endParaRPr lang="es-CO" sz="2000" dirty="0">
              <a:solidFill>
                <a:schemeClr val="tx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CO" dirty="0"/>
              <a:t>13	</a:t>
            </a:r>
            <a:r>
              <a:rPr lang="es-CO" sz="4000" b="1" dirty="0">
                <a:solidFill>
                  <a:srgbClr val="FF0000"/>
                </a:solidFill>
              </a:rPr>
              <a:t>Capaz  de</a:t>
            </a:r>
            <a:r>
              <a:rPr lang="es-CO" dirty="0"/>
              <a:t>: </a:t>
            </a:r>
          </a:p>
          <a:p>
            <a:pPr lvl="0"/>
            <a:r>
              <a:rPr lang="es-CO" sz="2400" dirty="0"/>
              <a:t>Crear</a:t>
            </a:r>
          </a:p>
          <a:p>
            <a:pPr lvl="0"/>
            <a:r>
              <a:rPr lang="es-CO" sz="2400" dirty="0"/>
              <a:t>Investigar</a:t>
            </a:r>
          </a:p>
          <a:p>
            <a:pPr lvl="0"/>
            <a:r>
              <a:rPr lang="es-CO" sz="2400" dirty="0"/>
              <a:t>Adoptar la tecnología que se requiere en los procesos de desarrollo del país y le permita al educando ingresar al sector productivo.</a:t>
            </a:r>
          </a:p>
          <a:p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2">
            <a:extLst>
              <a:ext uri="{FF2B5EF4-FFF2-40B4-BE49-F238E27FC236}">
                <a16:creationId xmlns:a16="http://schemas.microsoft.com/office/drawing/2014/main" id="{98A7BC68-B93C-476E-9095-A47FF93B5A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159522"/>
              </p:ext>
            </p:extLst>
          </p:nvPr>
        </p:nvGraphicFramePr>
        <p:xfrm>
          <a:off x="1643844" y="820420"/>
          <a:ext cx="5856312" cy="521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1776">
                  <a:extLst>
                    <a:ext uri="{9D8B030D-6E8A-4147-A177-3AD203B41FA5}">
                      <a16:colId xmlns:a16="http://schemas.microsoft.com/office/drawing/2014/main" val="2209007897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098630848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44137716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4020314563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s-CO" dirty="0"/>
                        <a:t>OBJETIVOS GENERALES DE LA EDUCACIÓN (PREESCLAR/BÁSICA/MEDIA)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03788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>
                          <a:solidFill>
                            <a:schemeClr val="tx1"/>
                          </a:solidFill>
                        </a:rPr>
                        <a:t>OBJETIVO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>
                          <a:solidFill>
                            <a:schemeClr val="tx1"/>
                          </a:solidFill>
                        </a:rPr>
                        <a:t>COMPONENTE DE FORMACIÓN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>
                          <a:solidFill>
                            <a:schemeClr val="tx1"/>
                          </a:solidFill>
                        </a:rPr>
                        <a:t>ESTRATEGIA FORMATIVA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>
                          <a:solidFill>
                            <a:schemeClr val="tx1"/>
                          </a:solidFill>
                        </a:rPr>
                        <a:t>PROPÓSITO FORMATIVO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8240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>
                          <a:solidFill>
                            <a:schemeClr val="tx1"/>
                          </a:solidFill>
                        </a:rPr>
                        <a:t>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>
                          <a:solidFill>
                            <a:schemeClr val="tx1"/>
                          </a:solidFill>
                        </a:rPr>
                        <a:t>Formación general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CO" dirty="0">
                          <a:solidFill>
                            <a:schemeClr val="tx1"/>
                          </a:solidFill>
                        </a:rPr>
                        <a:t>Espíritu crítico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CO" dirty="0">
                          <a:solidFill>
                            <a:schemeClr val="tx1"/>
                          </a:solidFill>
                        </a:rPr>
                        <a:t>La Creatividad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>
                          <a:solidFill>
                            <a:schemeClr val="tx1"/>
                          </a:solidFill>
                        </a:rPr>
                        <a:t>Formar personas y 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3323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9939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138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1704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C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172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264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20806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04496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980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4401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C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56542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567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214282" y="142853"/>
          <a:ext cx="8643998" cy="6617686"/>
        </p:xfrm>
        <a:graphic>
          <a:graphicData uri="http://schemas.openxmlformats.org/drawingml/2006/table">
            <a:tbl>
              <a:tblPr/>
              <a:tblGrid>
                <a:gridCol w="375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2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52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71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6827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000" b="1" dirty="0">
                          <a:solidFill>
                            <a:srgbClr val="E36C0A"/>
                          </a:solidFill>
                          <a:latin typeface="Calibri"/>
                          <a:ea typeface="Calibri"/>
                          <a:cs typeface="Times New Roman"/>
                        </a:rPr>
                        <a:t>OBJETIVOS GENERALES DE LA EDUCACIÓN BÁSICA (Primaria-Secundaria 1º a 9º)</a:t>
                      </a:r>
                      <a:endParaRPr lang="es-CO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626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latin typeface="Calibri"/>
                          <a:ea typeface="Calibri"/>
                          <a:cs typeface="Times New Roman"/>
                        </a:rPr>
                        <a:t>OBJ.</a:t>
                      </a:r>
                      <a:endParaRPr lang="es-CO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98" marR="35898" marT="0" marB="0" vert="vert27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latin typeface="Calibri"/>
                          <a:ea typeface="Calibri"/>
                          <a:cs typeface="Times New Roman"/>
                        </a:rPr>
                        <a:t>ACCIÓN FORMATIVA</a:t>
                      </a:r>
                      <a:endParaRPr lang="es-CO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latin typeface="Calibri"/>
                          <a:ea typeface="Calibri"/>
                          <a:cs typeface="Times New Roman"/>
                        </a:rPr>
                        <a:t>COMPONENTE DE FORMACIÓN</a:t>
                      </a:r>
                      <a:endParaRPr lang="es-CO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latin typeface="Calibri"/>
                          <a:ea typeface="Calibri"/>
                          <a:cs typeface="Times New Roman"/>
                        </a:rPr>
                        <a:t>ESTRATEGIA FORMATIVA</a:t>
                      </a:r>
                      <a:endParaRPr lang="es-CO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latin typeface="Calibri"/>
                          <a:ea typeface="Calibri"/>
                          <a:cs typeface="Times New Roman"/>
                        </a:rPr>
                        <a:t>PROPÓSITO</a:t>
                      </a:r>
                      <a:endParaRPr lang="es-CO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latin typeface="Calibri"/>
                          <a:ea typeface="Calibri"/>
                          <a:cs typeface="Times New Roman"/>
                        </a:rPr>
                        <a:t>FORMATIVO</a:t>
                      </a:r>
                      <a:endParaRPr lang="es-CO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67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latin typeface="Calibri"/>
                          <a:ea typeface="Calibri"/>
                          <a:cs typeface="Times New Roman"/>
                        </a:rPr>
                        <a:t>a.</a:t>
                      </a:r>
                      <a:endParaRPr lang="es-CO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latin typeface="Calibri"/>
                          <a:ea typeface="Calibri"/>
                          <a:cs typeface="Times New Roman"/>
                        </a:rPr>
                        <a:t>Formación General</a:t>
                      </a: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0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Espíritu Crítico</a:t>
                      </a:r>
                      <a:endParaRPr lang="es-CO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000" b="1" dirty="0">
                          <a:solidFill>
                            <a:srgbClr val="00B050"/>
                          </a:solidFill>
                          <a:latin typeface="Calibri"/>
                          <a:ea typeface="Calibri"/>
                          <a:cs typeface="Times New Roman"/>
                        </a:rPr>
                        <a:t>La Creatividad</a:t>
                      </a:r>
                      <a:endParaRPr lang="es-CO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Acceso al conocimiento: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Científico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Tecnológico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Artístico y humanístico</a:t>
                      </a: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000" dirty="0">
                          <a:latin typeface="Calibri"/>
                          <a:ea typeface="Calibri"/>
                          <a:cs typeface="Times New Roman"/>
                        </a:rPr>
                        <a:t>Formar personas, y prepararlas para continuar en niveles superiores de formación y/o para el trabajo.</a:t>
                      </a:r>
                      <a:endParaRPr lang="es-CO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98" marR="35898" marT="0" marB="0" vert="vert27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243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latin typeface="Calibri"/>
                          <a:ea typeface="Calibri"/>
                          <a:cs typeface="Times New Roman"/>
                        </a:rPr>
                        <a:t>b. y</a:t>
                      </a:r>
                      <a:endParaRPr lang="es-CO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latin typeface="Calibri"/>
                          <a:ea typeface="Calibri"/>
                          <a:cs typeface="Times New Roman"/>
                        </a:rPr>
                        <a:t>g.</a:t>
                      </a:r>
                      <a:endParaRPr lang="es-CO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latin typeface="Calibri"/>
                          <a:ea typeface="Calibri"/>
                          <a:cs typeface="Times New Roman"/>
                        </a:rPr>
                        <a:t>Desarrollar </a:t>
                      </a: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000" b="1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Habilidades Comunicativas</a:t>
                      </a:r>
                      <a:r>
                        <a:rPr lang="es-CO" sz="20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s-CO" sz="600" dirty="0">
                          <a:latin typeface="Calibri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en lengua  Castellana y lengua materna) y en una lengua extranjera</a:t>
                      </a:r>
                      <a:endParaRPr lang="es-CO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para: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Leer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Escribir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Escuchar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Comprender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Hablar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Expresarse correctamente</a:t>
                      </a: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67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latin typeface="Calibri"/>
                          <a:ea typeface="Calibri"/>
                          <a:cs typeface="Times New Roman"/>
                        </a:rPr>
                        <a:t>c.</a:t>
                      </a:r>
                      <a:endParaRPr lang="es-CO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latin typeface="Calibri"/>
                          <a:ea typeface="Calibri"/>
                          <a:cs typeface="Times New Roman"/>
                        </a:rPr>
                        <a:t>Ampliar y profundizar</a:t>
                      </a: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000" b="1" dirty="0">
                          <a:solidFill>
                            <a:srgbClr val="E36C0A"/>
                          </a:solidFill>
                          <a:latin typeface="Calibri"/>
                          <a:ea typeface="Calibri"/>
                          <a:cs typeface="Times New Roman"/>
                        </a:rPr>
                        <a:t>El Pensamiento Lógico Matemático</a:t>
                      </a:r>
                      <a:endParaRPr lang="es-CO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Para la interpretación y solución de problemas de: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La Ciencia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La Tecnología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La vida Cotidiana</a:t>
                      </a: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294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latin typeface="Calibri"/>
                          <a:ea typeface="Calibri"/>
                          <a:cs typeface="Times New Roman"/>
                        </a:rPr>
                        <a:t>f.</a:t>
                      </a:r>
                      <a:endParaRPr lang="es-CO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latin typeface="Calibri"/>
                          <a:ea typeface="Calibri"/>
                          <a:cs typeface="Times New Roman"/>
                        </a:rPr>
                        <a:t>Propiciar </a:t>
                      </a: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La formación</a:t>
                      </a:r>
                      <a:r>
                        <a:rPr lang="es-CO" sz="600" dirty="0"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800" b="1" dirty="0">
                          <a:solidFill>
                            <a:srgbClr val="943634"/>
                          </a:solidFill>
                          <a:latin typeface="Calibri"/>
                          <a:ea typeface="Calibri"/>
                          <a:cs typeface="Times New Roman"/>
                        </a:rPr>
                        <a:t>Social</a:t>
                      </a:r>
                      <a:endParaRPr lang="es-CO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800" b="1" dirty="0">
                          <a:solidFill>
                            <a:srgbClr val="943634"/>
                          </a:solidFill>
                          <a:latin typeface="Calibri"/>
                          <a:ea typeface="Calibri"/>
                          <a:cs typeface="Times New Roman"/>
                        </a:rPr>
                        <a:t>Ética</a:t>
                      </a:r>
                      <a:endParaRPr lang="es-CO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800" b="1" dirty="0">
                          <a:solidFill>
                            <a:srgbClr val="943634"/>
                          </a:solidFill>
                          <a:latin typeface="Calibri"/>
                          <a:ea typeface="Calibri"/>
                          <a:cs typeface="Times New Roman"/>
                        </a:rPr>
                        <a:t>Moral</a:t>
                      </a:r>
                      <a:endParaRPr lang="es-CO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En otros valores humanos</a:t>
                      </a: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66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latin typeface="Calibri"/>
                          <a:ea typeface="Calibri"/>
                          <a:cs typeface="Times New Roman"/>
                        </a:rPr>
                        <a:t>d.</a:t>
                      </a:r>
                      <a:endParaRPr lang="es-CO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000" b="1" dirty="0">
                          <a:solidFill>
                            <a:srgbClr val="FF9900"/>
                          </a:solidFill>
                          <a:latin typeface="Calibri"/>
                          <a:ea typeface="Calibri"/>
                          <a:cs typeface="Times New Roman"/>
                        </a:rPr>
                        <a:t>El deseo de saber</a:t>
                      </a:r>
                      <a:r>
                        <a:rPr lang="es-CO" sz="20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s-CO" sz="1050" dirty="0">
                          <a:latin typeface="Calibri"/>
                          <a:ea typeface="Calibri"/>
                          <a:cs typeface="Times New Roman"/>
                        </a:rPr>
                        <a:t>(O. e)</a:t>
                      </a:r>
                      <a:endParaRPr lang="es-CO" sz="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="1" dirty="0">
                          <a:solidFill>
                            <a:srgbClr val="FF9900"/>
                          </a:solidFill>
                          <a:latin typeface="Calibri"/>
                          <a:ea typeface="Calibri"/>
                          <a:cs typeface="Times New Roman"/>
                        </a:rPr>
                        <a:t>L</a:t>
                      </a:r>
                      <a:r>
                        <a:rPr lang="es-CO" sz="2000" b="1" dirty="0">
                          <a:solidFill>
                            <a:srgbClr val="FF9900"/>
                          </a:solidFill>
                          <a:latin typeface="Calibri"/>
                          <a:ea typeface="Calibri"/>
                          <a:cs typeface="Times New Roman"/>
                        </a:rPr>
                        <a:t>a iniciativa personal</a:t>
                      </a:r>
                      <a:r>
                        <a:rPr lang="es-CO" sz="20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(O. e)</a:t>
                      </a:r>
                      <a:endParaRPr lang="es-CO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Conocimiento y comprensión de la Realidad Nacional</a:t>
                      </a: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76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latin typeface="Calibri"/>
                          <a:ea typeface="Calibri"/>
                          <a:cs typeface="Times New Roman"/>
                        </a:rPr>
                        <a:t>e.</a:t>
                      </a:r>
                      <a:endParaRPr lang="es-CO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latin typeface="Calibri"/>
                          <a:ea typeface="Calibri"/>
                          <a:cs typeface="Times New Roman"/>
                        </a:rPr>
                        <a:t>Fomentar</a:t>
                      </a: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El Interés y desarrollo de </a:t>
                      </a:r>
                      <a:r>
                        <a:rPr lang="es-CO" sz="1600" b="1" dirty="0">
                          <a:solidFill>
                            <a:srgbClr val="D60093"/>
                          </a:solidFill>
                          <a:latin typeface="Calibri"/>
                          <a:ea typeface="Calibri"/>
                          <a:cs typeface="Times New Roman"/>
                        </a:rPr>
                        <a:t>Actitudes investigativas</a:t>
                      </a:r>
                      <a:endParaRPr lang="es-CO" sz="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Práctica Investigativa</a:t>
                      </a:r>
                    </a:p>
                  </a:txBody>
                  <a:tcPr marL="35898" marR="35898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7BF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C22B19-0242-41A6-B486-9490E948B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s-MX" dirty="0">
                <a:solidFill>
                  <a:schemeClr val="tx1"/>
                </a:solidFill>
              </a:rPr>
            </a:br>
            <a:r>
              <a:rPr lang="es-MX" dirty="0">
                <a:solidFill>
                  <a:schemeClr val="tx1"/>
                </a:solidFill>
              </a:rPr>
              <a:t>ARTÍCULO 13. </a:t>
            </a:r>
            <a:r>
              <a:rPr lang="es-MX" sz="4000" dirty="0">
                <a:solidFill>
                  <a:schemeClr val="tx1"/>
                </a:solidFill>
              </a:rPr>
              <a:t>OBJETIVOS COMUNES DE TODOS LOS NIVELES</a:t>
            </a:r>
            <a:r>
              <a:rPr lang="es-MX" dirty="0">
                <a:solidFill>
                  <a:schemeClr val="tx1"/>
                </a:solidFill>
              </a:rPr>
              <a:t>.</a:t>
            </a:r>
            <a:br>
              <a:rPr lang="es-MX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D11943-5ED8-4916-B81E-FC247B496D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1800" dirty="0"/>
              <a:t>a) Formar la personalidad y la capacidad de asumir con responsabilidad y autonomía sus derechos y deberes;</a:t>
            </a:r>
          </a:p>
          <a:p>
            <a:r>
              <a:rPr lang="es-MX" sz="1800" dirty="0"/>
              <a:t>b) Proporcionar una sólida formación ética y moral, y fomentar la práctica del respeto a los derechos humanos;</a:t>
            </a:r>
          </a:p>
          <a:p>
            <a:r>
              <a:rPr lang="es-MX" sz="1800" dirty="0"/>
              <a:t>c) Fomentar en la institución educativa, prácticas democráticas para el aprendizaje de los principios y valores dela participación y organización ciudadana y estimular la autonomía y la responsabilidad;</a:t>
            </a:r>
            <a:endParaRPr lang="es-CO" sz="1800" dirty="0"/>
          </a:p>
        </p:txBody>
      </p:sp>
    </p:spTree>
    <p:extLst>
      <p:ext uri="{BB962C8B-B14F-4D97-AF65-F5344CB8AC3E}">
        <p14:creationId xmlns:p14="http://schemas.microsoft.com/office/powerpoint/2010/main" val="315189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C22B19-0242-41A6-B486-9490E948B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s-MX" dirty="0">
                <a:solidFill>
                  <a:schemeClr val="tx1"/>
                </a:solidFill>
              </a:rPr>
            </a:br>
            <a:r>
              <a:rPr lang="es-MX" dirty="0">
                <a:solidFill>
                  <a:schemeClr val="tx1"/>
                </a:solidFill>
              </a:rPr>
              <a:t>ARTÍCULO 13. </a:t>
            </a:r>
            <a:r>
              <a:rPr lang="es-MX" sz="4000" dirty="0">
                <a:solidFill>
                  <a:schemeClr val="tx1"/>
                </a:solidFill>
              </a:rPr>
              <a:t>OBJETIVOS COMUNES DE TODOS LOS NIVELES</a:t>
            </a:r>
            <a:r>
              <a:rPr lang="es-MX" dirty="0">
                <a:solidFill>
                  <a:schemeClr val="tx1"/>
                </a:solidFill>
              </a:rPr>
              <a:t>.</a:t>
            </a:r>
            <a:br>
              <a:rPr lang="es-MX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D11943-5ED8-4916-B81E-FC247B496D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MX" dirty="0"/>
              <a:t>d) Desarrollar una sana sexualidad que promueva el conocimiento de sí mismo y la autoestima, la construcción de la identidad sexual dentro del respeto por la equidad de los sexos, la afectividad, el respeto mutuo y prepararse para una vida familiar armónica y responsable;</a:t>
            </a:r>
          </a:p>
          <a:p>
            <a:r>
              <a:rPr lang="es-MX" dirty="0"/>
              <a:t>e) Crear y fomentar una conciencia de solidaridad internacional;</a:t>
            </a:r>
          </a:p>
          <a:p>
            <a:r>
              <a:rPr lang="es-MX" dirty="0"/>
              <a:t>f) Desarrollar acciones de orientación escolar, profesional y ocupacional;</a:t>
            </a:r>
          </a:p>
          <a:p>
            <a:r>
              <a:rPr lang="es-MX" dirty="0"/>
              <a:t>g) Formar una conciencia educativa para el esfuerzo y el trabajo, y</a:t>
            </a:r>
          </a:p>
          <a:p>
            <a:r>
              <a:rPr lang="es-MX" dirty="0"/>
              <a:t>h) Fomentar el interés y el respeto por la identidad cultural de los grupos étnicos.;</a:t>
            </a:r>
          </a:p>
          <a:p>
            <a:r>
              <a:rPr lang="es-MX" dirty="0"/>
              <a:t>I) – J)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4427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00174"/>
            <a:ext cx="7521893" cy="5199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500034" y="214290"/>
            <a:ext cx="778674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OBJETIVOS GENERALES </a:t>
            </a:r>
          </a:p>
          <a:p>
            <a:pPr algn="ctr"/>
            <a:r>
              <a:rPr lang="es-ES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 LA EDUCACIÓN BÁSICA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142844" y="142851"/>
          <a:ext cx="8858313" cy="6724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4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8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4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08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2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5398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="1" dirty="0">
                          <a:solidFill>
                            <a:srgbClr val="FFFF00"/>
                          </a:solidFill>
                          <a:latin typeface="Calibri"/>
                          <a:ea typeface="Calibri"/>
                          <a:cs typeface="Times New Roman"/>
                        </a:rPr>
                        <a:t>OBJETIVOS ESPECÍFICOS DEL NIVEL DE LA EDUCACIÓN </a:t>
                      </a:r>
                      <a:endParaRPr lang="es-CO" sz="11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="1" dirty="0">
                          <a:solidFill>
                            <a:srgbClr val="FFFF00"/>
                          </a:solidFill>
                          <a:latin typeface="Calibri"/>
                          <a:ea typeface="Calibri"/>
                          <a:cs typeface="Times New Roman"/>
                        </a:rPr>
                        <a:t>MEDIA ACADÉMICA (10º - 11º)</a:t>
                      </a:r>
                      <a:endParaRPr lang="es-CO" sz="11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1082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 dirty="0">
                          <a:latin typeface="Calibri"/>
                          <a:ea typeface="Calibri"/>
                          <a:cs typeface="Times New Roman"/>
                        </a:rPr>
                        <a:t>OBJ.</a:t>
                      </a: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>
                          <a:latin typeface="Calibri"/>
                          <a:ea typeface="Calibri"/>
                          <a:cs typeface="Times New Roman"/>
                        </a:rPr>
                        <a:t>ACCIÓN FORMATIVA</a:t>
                      </a:r>
                      <a:endParaRPr lang="es-C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>
                          <a:latin typeface="Calibri"/>
                          <a:ea typeface="Calibri"/>
                          <a:cs typeface="Times New Roman"/>
                        </a:rPr>
                        <a:t>COMPONENTE DE FORMACIÓN</a:t>
                      </a:r>
                      <a:endParaRPr lang="es-C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latin typeface="Calibri"/>
                          <a:ea typeface="Calibri"/>
                          <a:cs typeface="Times New Roman"/>
                        </a:rPr>
                        <a:t>ESTRATEGIA FORMATIVA</a:t>
                      </a: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>
                          <a:latin typeface="Calibri"/>
                          <a:ea typeface="Calibri"/>
                          <a:cs typeface="Times New Roman"/>
                        </a:rPr>
                        <a:t>PROPÓSITO FORMATIVO</a:t>
                      </a:r>
                      <a:endParaRPr lang="es-C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>
                          <a:latin typeface="Calibri"/>
                          <a:ea typeface="Calibri"/>
                          <a:cs typeface="Times New Roman"/>
                        </a:rPr>
                        <a:t>d.</a:t>
                      </a:r>
                      <a:endParaRPr lang="es-C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latin typeface="Calibri"/>
                          <a:ea typeface="Calibri"/>
                          <a:cs typeface="Times New Roman"/>
                        </a:rPr>
                        <a:t>Desarrollar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La</a:t>
                      </a: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s-CO" sz="28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capacidad para profundizar</a:t>
                      </a: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En un campo del conocimiento</a:t>
                      </a:r>
                    </a:p>
                  </a:txBody>
                  <a:tcPr marL="68580" marR="68580" marT="0" marB="0"/>
                </a:tc>
                <a:tc rowSpan="8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latin typeface="Calibri"/>
                          <a:ea typeface="Calibri"/>
                          <a:cs typeface="Times New Roman"/>
                        </a:rPr>
                        <a:t>Profundizar en un campo específico de las ciencias, las artes o las humanidades y acceder a la educación superior.</a:t>
                      </a:r>
                    </a:p>
                  </a:txBody>
                  <a:tcPr marL="68580" marR="68580" marT="0" marB="0" vert="vert27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2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>
                          <a:latin typeface="Calibri"/>
                          <a:ea typeface="Calibri"/>
                          <a:cs typeface="Times New Roman"/>
                        </a:rPr>
                        <a:t>a.</a:t>
                      </a:r>
                      <a:endParaRPr lang="es-C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latin typeface="Calibri"/>
                          <a:ea typeface="Calibri"/>
                          <a:cs typeface="Times New Roman"/>
                        </a:rPr>
                        <a:t>Profundizar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O en una actividad específica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54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>
                          <a:latin typeface="Calibri"/>
                          <a:ea typeface="Calibri"/>
                          <a:cs typeface="Times New Roman"/>
                        </a:rPr>
                        <a:t>b.</a:t>
                      </a:r>
                      <a:endParaRPr lang="es-C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En conocimientos avanzados de las Ciencias Naturales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709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>
                          <a:latin typeface="Calibri"/>
                          <a:ea typeface="Calibri"/>
                          <a:cs typeface="Times New Roman"/>
                        </a:rPr>
                        <a:t>c. </a:t>
                      </a:r>
                      <a:endParaRPr lang="es-C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latin typeface="Calibri"/>
                          <a:ea typeface="Calibri"/>
                          <a:cs typeface="Times New Roman"/>
                        </a:rPr>
                        <a:t>Incorporar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 dirty="0">
                          <a:solidFill>
                            <a:srgbClr val="FFC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La</a:t>
                      </a:r>
                      <a:r>
                        <a:rPr lang="es-CO" sz="1800" b="1" dirty="0">
                          <a:solidFill>
                            <a:srgbClr val="FFC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s-CO" sz="3200" b="1" dirty="0">
                          <a:solidFill>
                            <a:srgbClr val="FFC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investigación</a:t>
                      </a: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La investigación al proceso cognoscitivo, tanto de laboratorio como de la realidad nacional, en sus aspectos natural, económico, político y social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41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 dirty="0">
                          <a:latin typeface="Calibri"/>
                          <a:ea typeface="Calibri"/>
                          <a:cs typeface="Times New Roman"/>
                        </a:rPr>
                        <a:t>e.</a:t>
                      </a: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latin typeface="Calibri"/>
                          <a:ea typeface="Calibri"/>
                          <a:cs typeface="Times New Roman"/>
                        </a:rPr>
                        <a:t>Vincular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La </a:t>
                      </a:r>
                      <a:r>
                        <a:rPr lang="es-CO" sz="2800" b="1" dirty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Participación social</a:t>
                      </a:r>
                      <a:r>
                        <a:rPr lang="es-CO" sz="28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responsable y consciente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A programas de desarrollo y organización social y comunitaria, orientados a dar solución a problemas sociales de su entorno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>
                          <a:latin typeface="Calibri"/>
                          <a:ea typeface="Calibri"/>
                          <a:cs typeface="Times New Roman"/>
                        </a:rPr>
                        <a:t>f.</a:t>
                      </a:r>
                      <a:endParaRPr lang="es-C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latin typeface="Calibri"/>
                          <a:ea typeface="Calibri"/>
                          <a:cs typeface="Times New Roman"/>
                        </a:rPr>
                        <a:t>Fomentar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Acciones cívicas y de servicio social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85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>
                          <a:latin typeface="Calibri"/>
                          <a:ea typeface="Calibri"/>
                          <a:cs typeface="Times New Roman"/>
                        </a:rPr>
                        <a:t>g.</a:t>
                      </a:r>
                      <a:endParaRPr lang="es-C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latin typeface="Calibri"/>
                          <a:ea typeface="Calibri"/>
                          <a:cs typeface="Times New Roman"/>
                        </a:rPr>
                        <a:t>Fomentar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 dirty="0">
                          <a:solidFill>
                            <a:srgbClr val="00B050"/>
                          </a:solidFill>
                          <a:latin typeface="Calibri"/>
                          <a:ea typeface="Calibri"/>
                          <a:cs typeface="Times New Roman"/>
                        </a:rPr>
                        <a:t>La </a:t>
                      </a:r>
                      <a:r>
                        <a:rPr lang="es-CO" sz="2400" b="1" dirty="0">
                          <a:solidFill>
                            <a:srgbClr val="00B050"/>
                          </a:solidFill>
                          <a:latin typeface="Calibri"/>
                          <a:ea typeface="Calibri"/>
                          <a:cs typeface="Times New Roman"/>
                        </a:rPr>
                        <a:t>capacidad reflexiva y crítica</a:t>
                      </a: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400" b="1" dirty="0">
                          <a:solidFill>
                            <a:srgbClr val="E36C0A"/>
                          </a:solidFill>
                          <a:latin typeface="Calibri"/>
                          <a:ea typeface="Calibri"/>
                          <a:cs typeface="Times New Roman"/>
                        </a:rPr>
                        <a:t>La Comprensión</a:t>
                      </a:r>
                      <a:endParaRPr lang="es-CO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Sobre múltiples aspectos de la realidad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De los valores: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 éticos,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morales,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religiosos,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 de convivencia en sociedad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83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>
                          <a:latin typeface="Calibri"/>
                          <a:ea typeface="Calibri"/>
                          <a:cs typeface="Times New Roman"/>
                        </a:rPr>
                        <a:t>h. (b/20)</a:t>
                      </a:r>
                      <a:endParaRPr lang="es-CO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>
                          <a:latin typeface="Calibri"/>
                          <a:ea typeface="Calibri"/>
                          <a:cs typeface="Times New Roman"/>
                        </a:rPr>
                        <a:t>(c/21)</a:t>
                      </a:r>
                      <a:endParaRPr lang="es-C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latin typeface="Calibri"/>
                          <a:ea typeface="Calibri"/>
                          <a:cs typeface="Times New Roman"/>
                        </a:rPr>
                        <a:t>Desarrollar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800" b="1" dirty="0">
                          <a:solidFill>
                            <a:srgbClr val="00B0F0"/>
                          </a:solidFill>
                          <a:latin typeface="Calibri"/>
                          <a:ea typeface="Calibri"/>
                          <a:cs typeface="Times New Roman"/>
                        </a:rPr>
                        <a:t>Habilidades comunicativas</a:t>
                      </a:r>
                      <a:r>
                        <a:rPr lang="es-CO" sz="28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(en lengua castellana, y en la lengua materna; en un 2º idioma) fomento de la lectura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Para: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Leer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Comprender,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Escribir,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Escuchar,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Hablar,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Expresarse correctamente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18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2179FE-5DD3-425D-8D28-EB8135930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i="1" dirty="0">
                <a:solidFill>
                  <a:schemeClr val="tx1"/>
                </a:solidFill>
              </a:rPr>
              <a:t>¿QUÉ TIPO DE SOCIEDAD QUEREMOS CONSTRUIR?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D02C920-1E67-4FE2-97A2-79288965B4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MX" b="1" dirty="0"/>
              <a:t>ARTICULO 1º CP</a:t>
            </a:r>
            <a:r>
              <a:rPr lang="es-MX" dirty="0"/>
              <a:t>.</a:t>
            </a:r>
          </a:p>
          <a:p>
            <a:r>
              <a:rPr lang="es-MX" sz="2000" dirty="0"/>
              <a:t>Colombia es un </a:t>
            </a:r>
            <a:r>
              <a:rPr lang="es-MX" sz="2400" b="1" dirty="0">
                <a:solidFill>
                  <a:schemeClr val="accent1"/>
                </a:solidFill>
              </a:rPr>
              <a:t>Estado social de derecho</a:t>
            </a:r>
            <a:r>
              <a:rPr lang="es-MX" sz="2000" dirty="0"/>
              <a:t>, organizado en forma de República unitaria, descentralizada, con autonomía de sus entidades territoriales, </a:t>
            </a:r>
            <a:r>
              <a:rPr lang="es-MX" sz="2400" b="1" dirty="0">
                <a:solidFill>
                  <a:schemeClr val="accent1"/>
                </a:solidFill>
              </a:rPr>
              <a:t>democrática, participativa y pluralista</a:t>
            </a:r>
            <a:r>
              <a:rPr lang="es-MX" sz="2000" dirty="0"/>
              <a:t>, fundada en el </a:t>
            </a:r>
            <a:r>
              <a:rPr lang="es-MX" sz="2600" b="1" dirty="0">
                <a:solidFill>
                  <a:schemeClr val="accent1"/>
                </a:solidFill>
              </a:rPr>
              <a:t>respeto de la dignidad humana</a:t>
            </a:r>
            <a:r>
              <a:rPr lang="es-MX" sz="2000" dirty="0">
                <a:solidFill>
                  <a:schemeClr val="accent1"/>
                </a:solidFill>
              </a:rPr>
              <a:t>, </a:t>
            </a:r>
            <a:r>
              <a:rPr lang="es-MX" sz="2600" b="1" dirty="0">
                <a:solidFill>
                  <a:schemeClr val="accent1"/>
                </a:solidFill>
              </a:rPr>
              <a:t>en el trabajo y la solidaridad </a:t>
            </a:r>
            <a:r>
              <a:rPr lang="es-MX" sz="2000" dirty="0"/>
              <a:t>de las personas que la integran y en la prevalencia del </a:t>
            </a:r>
            <a:r>
              <a:rPr lang="es-MX" sz="2600" b="1" dirty="0">
                <a:solidFill>
                  <a:schemeClr val="accent1"/>
                </a:solidFill>
              </a:rPr>
              <a:t>interés general</a:t>
            </a:r>
            <a:r>
              <a:rPr lang="es-MX" sz="2000" dirty="0">
                <a:solidFill>
                  <a:schemeClr val="accent1"/>
                </a:solidFill>
              </a:rPr>
              <a:t>.</a:t>
            </a:r>
            <a:endParaRPr lang="es-CO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06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6 Marcador de contenido"/>
          <p:cNvGraphicFramePr>
            <a:graphicFrameLocks noGrp="1"/>
          </p:cNvGraphicFramePr>
          <p:nvPr>
            <p:ph idx="1"/>
          </p:nvPr>
        </p:nvGraphicFramePr>
        <p:xfrm>
          <a:off x="214283" y="285729"/>
          <a:ext cx="8715434" cy="6225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8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22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775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4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2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 dirty="0">
                          <a:latin typeface="Calibri"/>
                          <a:ea typeface="Calibri"/>
                          <a:cs typeface="Times New Roman"/>
                        </a:rPr>
                        <a:t>OBJE.</a:t>
                      </a: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latin typeface="Calibri"/>
                          <a:ea typeface="Calibri"/>
                          <a:cs typeface="Times New Roman"/>
                        </a:rPr>
                        <a:t>ACCIÓN FORMATIVA</a:t>
                      </a: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latin typeface="Calibri"/>
                          <a:ea typeface="Calibri"/>
                          <a:cs typeface="Times New Roman"/>
                        </a:rPr>
                        <a:t>COMPONENTE DE FORMACIÓN</a:t>
                      </a: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latin typeface="Calibri"/>
                          <a:ea typeface="Calibri"/>
                          <a:cs typeface="Times New Roman"/>
                        </a:rPr>
                        <a:t>ESTRATEGIA FORMATIVA</a:t>
                      </a: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>
                          <a:latin typeface="Calibri"/>
                          <a:ea typeface="Calibri"/>
                          <a:cs typeface="Times New Roman"/>
                        </a:rPr>
                        <a:t>PROPÓSITO FORMATIVO</a:t>
                      </a: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03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 dirty="0">
                          <a:latin typeface="Calibri"/>
                          <a:ea typeface="Calibri"/>
                          <a:cs typeface="Times New Roman"/>
                        </a:rPr>
                        <a:t>h. (c/22)</a:t>
                      </a: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latin typeface="Calibri"/>
                          <a:ea typeface="Calibri"/>
                          <a:cs typeface="Times New Roman"/>
                        </a:rPr>
                        <a:t>Desarrollar capacidades para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1" dirty="0">
                          <a:solidFill>
                            <a:srgbClr val="E36C0A"/>
                          </a:solidFill>
                          <a:latin typeface="Calibri"/>
                          <a:ea typeface="Calibri"/>
                          <a:cs typeface="Times New Roman"/>
                        </a:rPr>
                        <a:t>El </a:t>
                      </a:r>
                      <a:r>
                        <a:rPr lang="es-CO" sz="2800" b="1" dirty="0">
                          <a:solidFill>
                            <a:srgbClr val="E36C0A"/>
                          </a:solidFill>
                          <a:latin typeface="Calibri"/>
                          <a:ea typeface="Calibri"/>
                          <a:cs typeface="Times New Roman"/>
                        </a:rPr>
                        <a:t>Razonamiento lógico</a:t>
                      </a:r>
                      <a:endParaRPr lang="es-CO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Mediante el dominio de los sistemas: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Numéricos,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Geométricos,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Métricos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Lógicos,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Analíticos,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De conjuntos de operaciones y relaciones</a:t>
                      </a:r>
                    </a:p>
                    <a:p>
                      <a:pPr marL="47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Así como para su utilización en la interpretación y solución de los problemas de: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La ciencia,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La Tecnología, y los de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La Vida Cotidiana</a:t>
                      </a: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latin typeface="Calibri"/>
                          <a:ea typeface="Calibri"/>
                          <a:cs typeface="Times New Roman"/>
                        </a:rPr>
                        <a:t>Profundizar en un campo específico de las ciencias, las artes o las humanidades y acceder a la educación superior.</a:t>
                      </a:r>
                    </a:p>
                  </a:txBody>
                  <a:tcPr marL="68580" marR="68580" marT="0" marB="0" vert="vert27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60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>
                          <a:latin typeface="Calibri"/>
                          <a:ea typeface="Calibri"/>
                          <a:cs typeface="Times New Roman"/>
                        </a:rPr>
                        <a:t>h. (e/22) </a:t>
                      </a:r>
                      <a:endParaRPr lang="es-C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latin typeface="Calibri"/>
                          <a:ea typeface="Calibri"/>
                          <a:cs typeface="Times New Roman"/>
                        </a:rPr>
                        <a:t>Desarrollar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000" b="1" dirty="0">
                          <a:solidFill>
                            <a:srgbClr val="00B050"/>
                          </a:solidFill>
                          <a:latin typeface="Calibri"/>
                          <a:ea typeface="Calibri"/>
                          <a:cs typeface="Times New Roman"/>
                        </a:rPr>
                        <a:t>Actitudes favorables</a:t>
                      </a:r>
                      <a:r>
                        <a:rPr lang="es-CO" sz="20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al conocimiento, valoración y conservación de la Naturaleza y el Ambiente.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1971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>
                          <a:latin typeface="Calibri"/>
                          <a:ea typeface="Calibri"/>
                          <a:cs typeface="Times New Roman"/>
                        </a:rPr>
                        <a:t>h. (h/22)</a:t>
                      </a:r>
                      <a:endParaRPr lang="es-C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400" dirty="0">
                          <a:latin typeface="Calibri"/>
                          <a:ea typeface="Calibri"/>
                          <a:cs typeface="Times New Roman"/>
                        </a:rPr>
                        <a:t>Estudiar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3200" b="1" dirty="0">
                          <a:solidFill>
                            <a:srgbClr val="FFC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Comprender</a:t>
                      </a:r>
                      <a:r>
                        <a:rPr lang="es-CO" sz="16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el desarrollo de la sociedad, y el estudio de las ciencias sociales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Estudio científico de la historia nacional y mundial, con miras al análisis  de la realidad social.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24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3200" b="1" dirty="0">
                          <a:solidFill>
                            <a:srgbClr val="FFC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Comprender</a:t>
                      </a:r>
                      <a:r>
                        <a:rPr lang="es-CO" sz="16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la formación y evolución del universo; de la tierra, de su organización; de los países, y de las manifestaciones culturales 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Estudio científico del universo, de la tierra y de las manifestaciones culturales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242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 dirty="0">
                          <a:latin typeface="Calibri"/>
                          <a:ea typeface="Calibri"/>
                          <a:cs typeface="Times New Roman"/>
                        </a:rPr>
                        <a:t>h. (i/22)</a:t>
                      </a: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285728"/>
          <a:ext cx="8229600" cy="54292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7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8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517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59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58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593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="1" dirty="0">
                          <a:latin typeface="Calibri"/>
                          <a:ea typeface="Calibri"/>
                          <a:cs typeface="Times New Roman"/>
                        </a:rPr>
                        <a:t>OBJE.</a:t>
                      </a:r>
                      <a:endParaRPr lang="es-CO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b="1" dirty="0">
                          <a:latin typeface="Calibri"/>
                          <a:ea typeface="Calibri"/>
                          <a:cs typeface="Times New Roman"/>
                        </a:rPr>
                        <a:t>ACCIÓN FORMATIVA</a:t>
                      </a:r>
                      <a:endParaRPr lang="es-CO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b="1" dirty="0">
                          <a:latin typeface="Calibri"/>
                          <a:ea typeface="Calibri"/>
                          <a:cs typeface="Times New Roman"/>
                        </a:rPr>
                        <a:t>COMPONENTE DE FORMACIÓN</a:t>
                      </a:r>
                      <a:endParaRPr lang="es-CO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763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b="1" dirty="0">
                          <a:latin typeface="Calibri"/>
                          <a:ea typeface="Calibri"/>
                          <a:cs typeface="Times New Roman"/>
                        </a:rPr>
                        <a:t>ESTRATEGIA FORMATIVA</a:t>
                      </a:r>
                      <a:endParaRPr lang="es-CO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b="1" dirty="0">
                          <a:latin typeface="Calibri"/>
                          <a:ea typeface="Calibri"/>
                          <a:cs typeface="Times New Roman"/>
                        </a:rPr>
                        <a:t>PROPÓSITO FORMATIVO</a:t>
                      </a:r>
                      <a:endParaRPr lang="es-CO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85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 dirty="0">
                          <a:latin typeface="Calibri"/>
                          <a:ea typeface="Calibri"/>
                          <a:cs typeface="Times New Roman"/>
                        </a:rPr>
                        <a:t>h. (K/22)</a:t>
                      </a: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000" b="0" dirty="0">
                          <a:latin typeface="Calibri"/>
                          <a:ea typeface="Calibri"/>
                          <a:cs typeface="Times New Roman"/>
                        </a:rPr>
                        <a:t>Familiarizar, valorar y respetar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400" dirty="0">
                          <a:solidFill>
                            <a:srgbClr val="4F6228"/>
                          </a:solidFill>
                          <a:latin typeface="Calibri"/>
                          <a:ea typeface="Calibri"/>
                          <a:cs typeface="Times New Roman"/>
                        </a:rPr>
                        <a:t>Apreciación artística</a:t>
                      </a:r>
                      <a:endParaRPr lang="es-CO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400" dirty="0">
                          <a:solidFill>
                            <a:srgbClr val="632423"/>
                          </a:solidFill>
                          <a:latin typeface="Calibri"/>
                          <a:ea typeface="Calibri"/>
                          <a:cs typeface="Times New Roman"/>
                        </a:rPr>
                        <a:t>Comprensión estética</a:t>
                      </a:r>
                      <a:endParaRPr lang="es-CO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400" dirty="0">
                          <a:solidFill>
                            <a:srgbClr val="00B050"/>
                          </a:solidFill>
                          <a:latin typeface="Calibri"/>
                          <a:ea typeface="Calibri"/>
                          <a:cs typeface="Times New Roman"/>
                        </a:rPr>
                        <a:t>La creatividad</a:t>
                      </a: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0" dirty="0">
                          <a:latin typeface="Calibri"/>
                          <a:ea typeface="Calibri"/>
                          <a:cs typeface="Times New Roman"/>
                        </a:rPr>
                        <a:t>Familiarización con los diferentes medios de expresión artística y el conocimiento,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b="0" dirty="0">
                          <a:latin typeface="Calibri"/>
                          <a:ea typeface="Calibri"/>
                          <a:cs typeface="Times New Roman"/>
                        </a:rPr>
                        <a:t>Bienes artísticos y culturales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Profundizar en un campo específico de las ciencias, las artes o las humanidades y acceder a la educación superior.</a:t>
                      </a: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85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>
                          <a:latin typeface="Calibri"/>
                          <a:ea typeface="Calibri"/>
                          <a:cs typeface="Times New Roman"/>
                        </a:rPr>
                        <a:t>h. (ñ/22)</a:t>
                      </a:r>
                      <a:endParaRPr lang="es-C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000" dirty="0">
                          <a:latin typeface="Calibri"/>
                          <a:ea typeface="Calibri"/>
                          <a:cs typeface="Times New Roman"/>
                        </a:rPr>
                        <a:t>Vinculación,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000" dirty="0">
                          <a:latin typeface="Calibri"/>
                          <a:ea typeface="Calibri"/>
                          <a:cs typeface="Times New Roman"/>
                        </a:rPr>
                        <a:t>Adecuado manejo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400" b="1" dirty="0">
                          <a:solidFill>
                            <a:srgbClr val="663300"/>
                          </a:solidFill>
                          <a:latin typeface="Calibri"/>
                          <a:ea typeface="Calibri"/>
                          <a:cs typeface="Times New Roman"/>
                        </a:rPr>
                        <a:t>Participación juvenil y organización</a:t>
                      </a:r>
                      <a:endParaRPr lang="es-CO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400" b="1" dirty="0">
                          <a:solidFill>
                            <a:srgbClr val="CC0066"/>
                          </a:solidFill>
                          <a:latin typeface="Calibri"/>
                          <a:ea typeface="Calibri"/>
                          <a:cs typeface="Times New Roman"/>
                        </a:rPr>
                        <a:t>Uso adecuado del tiempo libre </a:t>
                      </a:r>
                      <a:endParaRPr lang="es-CO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latin typeface="Calibri"/>
                          <a:ea typeface="Calibri"/>
                          <a:cs typeface="Times New Roman"/>
                        </a:rPr>
                        <a:t>Ejercitación y práctica de la educación física, del deporte, uso del tiempo libre y participación juvenil.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2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b="1">
                          <a:latin typeface="Calibri"/>
                          <a:ea typeface="Calibri"/>
                          <a:cs typeface="Times New Roman"/>
                        </a:rPr>
                        <a:t>i.</a:t>
                      </a:r>
                      <a:endParaRPr lang="es-CO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2000" dirty="0">
                          <a:latin typeface="Calibri"/>
                          <a:ea typeface="Calibri"/>
                          <a:cs typeface="Times New Roman"/>
                        </a:rPr>
                        <a:t>Formar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100" dirty="0">
                          <a:latin typeface="Calibri"/>
                          <a:ea typeface="Calibri"/>
                          <a:cs typeface="Times New Roman"/>
                        </a:rPr>
                        <a:t>Formación en </a:t>
                      </a:r>
                      <a:r>
                        <a:rPr lang="es-CO" sz="2800" b="1" dirty="0">
                          <a:solidFill>
                            <a:srgbClr val="FFFF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seguridad vial</a:t>
                      </a: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39EED73E-28D1-431B-86E7-BB2C50BD54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71600" y="1196752"/>
            <a:ext cx="7056784" cy="5661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DC0D802C-8165-4480-99B3-86E3DADF34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319430"/>
            <a:ext cx="8230313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76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A842EC-3257-40A1-B839-24AD9D537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es-MX" sz="2800" dirty="0"/>
            </a:br>
            <a:r>
              <a:rPr lang="es-MX" sz="2800" dirty="0"/>
              <a:t>ARTÍCULO 23. </a:t>
            </a:r>
            <a:r>
              <a:rPr lang="es-MX" sz="2800" b="1" dirty="0"/>
              <a:t>ÁREAS OBLIGATORIAS Y FUNDAMENTALES</a:t>
            </a:r>
            <a:br>
              <a:rPr lang="es-MX" sz="2800" dirty="0"/>
            </a:br>
            <a:endParaRPr lang="es-CO" sz="2800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C45C724-1F0D-49AF-A899-797CE3A538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l">
              <a:buNone/>
            </a:pPr>
            <a:endParaRPr lang="es-MX" dirty="0">
              <a:solidFill>
                <a:srgbClr val="191919"/>
              </a:solidFill>
              <a:effectLst/>
              <a:latin typeface="+mj-lt"/>
            </a:endParaRPr>
          </a:p>
          <a:p>
            <a:r>
              <a:rPr lang="es-MX" sz="2100" dirty="0">
                <a:effectLst/>
                <a:latin typeface="+mj-lt"/>
              </a:rPr>
              <a:t>1. Ciencias naturales y educación ambiental.</a:t>
            </a:r>
          </a:p>
          <a:p>
            <a:r>
              <a:rPr lang="es-MX" sz="2100" dirty="0">
                <a:effectLst/>
                <a:latin typeface="+mj-lt"/>
              </a:rPr>
              <a:t>2. Ciencias sociales, historia, geografía, constitución política y democracia.</a:t>
            </a:r>
          </a:p>
          <a:p>
            <a:r>
              <a:rPr lang="es-MX" sz="2100" dirty="0">
                <a:effectLst/>
                <a:latin typeface="+mj-lt"/>
              </a:rPr>
              <a:t>3. Educación artística y cultural.</a:t>
            </a:r>
          </a:p>
          <a:p>
            <a:pPr algn="l"/>
            <a:r>
              <a:rPr lang="es-MX" sz="2100" dirty="0">
                <a:effectLst/>
                <a:latin typeface="+mj-lt"/>
              </a:rPr>
              <a:t>4. Educación ética y en valores humanos.</a:t>
            </a:r>
          </a:p>
          <a:p>
            <a:pPr algn="l"/>
            <a:r>
              <a:rPr lang="es-MX" sz="2100" dirty="0">
                <a:effectLst/>
                <a:latin typeface="+mj-lt"/>
              </a:rPr>
              <a:t>5. Educación física, recreación y deportes.</a:t>
            </a:r>
          </a:p>
          <a:p>
            <a:pPr algn="l"/>
            <a:r>
              <a:rPr lang="es-MX" sz="2100" dirty="0">
                <a:effectLst/>
                <a:latin typeface="+mj-lt"/>
              </a:rPr>
              <a:t>6. Educación religiosa.</a:t>
            </a:r>
          </a:p>
          <a:p>
            <a:pPr algn="l"/>
            <a:r>
              <a:rPr lang="es-MX" sz="2100" dirty="0">
                <a:effectLst/>
                <a:latin typeface="+mj-lt"/>
              </a:rPr>
              <a:t>7. Humanidades, lengua castellana e idiomas extranjeros.</a:t>
            </a:r>
          </a:p>
          <a:p>
            <a:pPr algn="l"/>
            <a:r>
              <a:rPr lang="es-MX" sz="2100" dirty="0">
                <a:effectLst/>
                <a:latin typeface="+mj-lt"/>
              </a:rPr>
              <a:t>8. Matemáticas.</a:t>
            </a:r>
          </a:p>
          <a:p>
            <a:pPr algn="l"/>
            <a:r>
              <a:rPr lang="es-MX" sz="2100" dirty="0">
                <a:effectLst/>
                <a:latin typeface="+mj-lt"/>
              </a:rPr>
              <a:t>9. Tecnología e informática.</a:t>
            </a:r>
          </a:p>
          <a:p>
            <a:pPr algn="l"/>
            <a:endParaRPr lang="es-MX" dirty="0">
              <a:solidFill>
                <a:srgbClr val="191919"/>
              </a:solidFill>
              <a:effectLst/>
              <a:latin typeface="+mj-lt"/>
            </a:endParaRPr>
          </a:p>
          <a:p>
            <a:pPr algn="l"/>
            <a:endParaRPr lang="es-MX" dirty="0">
              <a:solidFill>
                <a:srgbClr val="191919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8827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A842EC-3257-40A1-B839-24AD9D537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s-MX" sz="3600" dirty="0"/>
            </a:br>
            <a:r>
              <a:rPr lang="es-MX" sz="3600" dirty="0"/>
              <a:t>ARTÍCULO 23. ÁREAS OBLIGATORIAS Y FUNDAMENTALES</a:t>
            </a:r>
            <a:br>
              <a:rPr lang="es-MX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C45C724-1F0D-49AF-A899-797CE3A538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es-MX" sz="2000" dirty="0">
                <a:solidFill>
                  <a:srgbClr val="191919"/>
                </a:solidFill>
                <a:effectLst/>
                <a:latin typeface="+mj-lt"/>
              </a:rPr>
              <a:t>PARÁGRAFO. </a:t>
            </a:r>
            <a:r>
              <a:rPr lang="es-MX" sz="2000" u="sng" dirty="0">
                <a:solidFill>
                  <a:srgbClr val="191919"/>
                </a:solidFill>
                <a:effectLst/>
                <a:latin typeface="+mj-lt"/>
              </a:rPr>
              <a:t>La educación religiosa </a:t>
            </a:r>
            <a:r>
              <a:rPr lang="es-MX" sz="2000" dirty="0">
                <a:solidFill>
                  <a:srgbClr val="191919"/>
                </a:solidFill>
                <a:effectLst/>
                <a:latin typeface="+mj-lt"/>
              </a:rPr>
              <a:t>se ofrecerá</a:t>
            </a:r>
          </a:p>
          <a:p>
            <a:pPr marL="0" indent="0" algn="l">
              <a:buNone/>
            </a:pPr>
            <a:r>
              <a:rPr lang="es-MX" sz="2000" dirty="0">
                <a:solidFill>
                  <a:srgbClr val="191919"/>
                </a:solidFill>
                <a:effectLst/>
                <a:latin typeface="+mj-lt"/>
              </a:rPr>
              <a:t>en todos los establecimientos educativos, observando la garantía constitucional según la cual, en los establecimientos del Estado ninguna persona podrá ser obligada a recibirla.</a:t>
            </a:r>
          </a:p>
          <a:p>
            <a:pPr marL="0" indent="0" algn="l">
              <a:buNone/>
            </a:pPr>
            <a:r>
              <a:rPr lang="es-MX" sz="2000" dirty="0">
                <a:latin typeface="+mj-lt"/>
              </a:rPr>
              <a:t>PARÁGRAFO.</a:t>
            </a:r>
          </a:p>
          <a:p>
            <a:pPr marL="0" indent="0" algn="l">
              <a:buNone/>
            </a:pPr>
            <a:r>
              <a:rPr lang="es-MX" sz="2000" u="sng" dirty="0">
                <a:latin typeface="+mj-lt"/>
              </a:rPr>
              <a:t>La educación en Historia de Colombia </a:t>
            </a:r>
            <a:r>
              <a:rPr lang="es-MX" sz="2000" dirty="0">
                <a:latin typeface="+mj-lt"/>
              </a:rPr>
              <a:t>como una disciplina integrada en los lineamientos curriculares de las ciencias sociales, sin que se afecte el currículo e intensidad horaria en áreas de Matemáticas, Ciencia y Lenguaje</a:t>
            </a:r>
            <a:r>
              <a:rPr lang="es-MX" sz="2000" dirty="0">
                <a:solidFill>
                  <a:srgbClr val="0070C0"/>
                </a:solidFill>
                <a:latin typeface="+mj-lt"/>
              </a:rPr>
              <a:t>.</a:t>
            </a:r>
            <a:endParaRPr lang="es-CO" sz="2000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9782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br>
              <a:rPr lang="es-CO" b="1" dirty="0"/>
            </a:br>
            <a:r>
              <a:rPr lang="es-CO" sz="2700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rPr>
              <a:t>¿QUÉ TIPO DE PERSONA QUEREMOS FORMAR?</a:t>
            </a:r>
            <a:br>
              <a:rPr lang="es-CO" sz="2700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rPr>
            </a:br>
            <a:r>
              <a:rPr lang="es-CO" sz="2000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a typeface="Calibri"/>
                <a:cs typeface="Times New Roman"/>
              </a:rPr>
              <a:t>Aproximación desde los fines de la educación colombiana</a:t>
            </a:r>
            <a:r>
              <a:rPr lang="es-CO" sz="2000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a typeface="Calibri"/>
                <a:cs typeface="Times New Roman"/>
              </a:rPr>
              <a:t>:</a:t>
            </a:r>
            <a:br>
              <a:rPr lang="es-CO" sz="3100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a typeface="Calibri"/>
                <a:cs typeface="Times New Roman"/>
              </a:rPr>
            </a:b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s-CO" sz="3300" dirty="0"/>
              <a:t>1.</a:t>
            </a:r>
            <a:r>
              <a:rPr lang="es-CO" sz="6400" dirty="0"/>
              <a:t> El </a:t>
            </a:r>
            <a:r>
              <a:rPr lang="es-CO" sz="5100" b="1" dirty="0">
                <a:solidFill>
                  <a:srgbClr val="FF0000"/>
                </a:solidFill>
              </a:rPr>
              <a:t>PLENO DESARROLLO DE LA </a:t>
            </a:r>
            <a:r>
              <a:rPr lang="es-CO" sz="5500" b="1" dirty="0">
                <a:solidFill>
                  <a:srgbClr val="FF0000"/>
                </a:solidFill>
              </a:rPr>
              <a:t>PERSONALIDAD</a:t>
            </a:r>
            <a:r>
              <a:rPr lang="es-CO" sz="5500" dirty="0">
                <a:solidFill>
                  <a:srgbClr val="FF0000"/>
                </a:solidFill>
              </a:rPr>
              <a:t> </a:t>
            </a:r>
            <a:r>
              <a:rPr lang="es-CO" sz="6400" dirty="0"/>
              <a:t>sin más limitaciones que las que le imponen los derechos de los demás y el orden jurídico, dentro de un proceso de </a:t>
            </a:r>
            <a:r>
              <a:rPr lang="es-CO" sz="6400" b="1" dirty="0"/>
              <a:t>formación integral, </a:t>
            </a:r>
            <a:endParaRPr lang="es-CO" sz="5600" dirty="0"/>
          </a:p>
          <a:p>
            <a:r>
              <a:rPr lang="es-CO" sz="6400" dirty="0"/>
              <a:t>Física, </a:t>
            </a:r>
          </a:p>
          <a:p>
            <a:r>
              <a:rPr lang="es-CO" sz="6400" dirty="0"/>
              <a:t>Psíquica, </a:t>
            </a:r>
          </a:p>
          <a:p>
            <a:r>
              <a:rPr lang="es-CO" sz="6400" dirty="0"/>
              <a:t>Intelectual, </a:t>
            </a:r>
          </a:p>
          <a:p>
            <a:r>
              <a:rPr lang="es-CO" sz="6400" dirty="0"/>
              <a:t>Moral, </a:t>
            </a:r>
          </a:p>
          <a:p>
            <a:r>
              <a:rPr lang="es-CO" sz="6400" dirty="0"/>
              <a:t>Espiritual, </a:t>
            </a:r>
          </a:p>
          <a:p>
            <a:r>
              <a:rPr lang="es-CO" sz="6400" dirty="0"/>
              <a:t>Social, </a:t>
            </a:r>
          </a:p>
          <a:p>
            <a:r>
              <a:rPr lang="es-CO" sz="6400" dirty="0"/>
              <a:t>Afectiva, </a:t>
            </a:r>
          </a:p>
          <a:p>
            <a:r>
              <a:rPr lang="es-CO" sz="6400" dirty="0"/>
              <a:t>Ética, </a:t>
            </a:r>
          </a:p>
          <a:p>
            <a:r>
              <a:rPr lang="es-CO" sz="6400" dirty="0"/>
              <a:t>Cívica y </a:t>
            </a:r>
          </a:p>
          <a:p>
            <a:r>
              <a:rPr lang="es-CO" sz="6400" dirty="0"/>
              <a:t>demás valores humanos.</a:t>
            </a:r>
          </a:p>
          <a:p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0" lang="es-CO" sz="40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¿</a:t>
            </a:r>
            <a:r>
              <a:rPr kumimoji="0" lang="es-CO" sz="36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QUÉ</a:t>
            </a:r>
            <a:r>
              <a:rPr kumimoji="0" lang="es-CO" sz="40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s-CO" sz="36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TIPO DE PERSONA QUEREMOS FORMAR?</a:t>
            </a:r>
            <a:br>
              <a:rPr kumimoji="0" lang="es-CO" sz="27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s-CO" sz="2200" b="0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Calibri"/>
                <a:cs typeface="Times New Roman"/>
              </a:rPr>
              <a:t>Aproximación desde los fines de la educación colombiana:</a:t>
            </a:r>
            <a:br>
              <a:rPr kumimoji="0" lang="es-CO" sz="3200" b="0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Calibri"/>
                <a:cs typeface="Times New Roman"/>
              </a:rPr>
            </a:br>
            <a:endParaRPr lang="es-CO" sz="2200" dirty="0">
              <a:solidFill>
                <a:schemeClr val="tx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CO" dirty="0"/>
              <a:t>2.	</a:t>
            </a:r>
            <a:r>
              <a:rPr lang="es-CO" sz="3900" b="1" dirty="0">
                <a:solidFill>
                  <a:srgbClr val="FF0000"/>
                </a:solidFill>
              </a:rPr>
              <a:t>Respete</a:t>
            </a:r>
            <a:r>
              <a:rPr lang="es-CO" sz="3900" dirty="0"/>
              <a:t>:</a:t>
            </a:r>
          </a:p>
          <a:p>
            <a:r>
              <a:rPr lang="es-CO" dirty="0"/>
              <a:t>La vida</a:t>
            </a:r>
          </a:p>
          <a:p>
            <a:r>
              <a:rPr lang="es-CO" dirty="0"/>
              <a:t>A los demás</a:t>
            </a:r>
          </a:p>
          <a:p>
            <a:r>
              <a:rPr lang="es-CO" dirty="0"/>
              <a:t>De la Paz</a:t>
            </a:r>
          </a:p>
          <a:p>
            <a:r>
              <a:rPr lang="es-CO" dirty="0"/>
              <a:t>Demócrata</a:t>
            </a:r>
          </a:p>
          <a:p>
            <a:r>
              <a:rPr lang="es-CO" dirty="0"/>
              <a:t>Capaz de convivir con otros</a:t>
            </a:r>
          </a:p>
          <a:p>
            <a:r>
              <a:rPr lang="es-CO" dirty="0"/>
              <a:t>Pluralista</a:t>
            </a:r>
          </a:p>
          <a:p>
            <a:r>
              <a:rPr lang="es-CO" dirty="0"/>
              <a:t>Justo</a:t>
            </a:r>
          </a:p>
          <a:p>
            <a:r>
              <a:rPr lang="es-CO" dirty="0"/>
              <a:t>Solidario</a:t>
            </a:r>
          </a:p>
          <a:p>
            <a:r>
              <a:rPr lang="es-CO" dirty="0"/>
              <a:t>Equitativo</a:t>
            </a:r>
          </a:p>
          <a:p>
            <a:r>
              <a:rPr lang="es-CO" dirty="0"/>
              <a:t>Tolerante</a:t>
            </a:r>
          </a:p>
          <a:p>
            <a:r>
              <a:rPr lang="es-CO" dirty="0"/>
              <a:t>Libre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0" lang="es-CO" sz="36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¿</a:t>
            </a:r>
            <a:r>
              <a:rPr kumimoji="0" lang="es-CO" sz="31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QUÉ</a:t>
            </a:r>
            <a:r>
              <a:rPr kumimoji="0" lang="es-CO" sz="36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s-CO" sz="31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TIPO DE PERSONA QUEREMOS FORMAR?</a:t>
            </a:r>
            <a:br>
              <a:rPr kumimoji="0" lang="es-CO" sz="32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s-CO" sz="2200" b="0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Calibri"/>
                <a:cs typeface="Times New Roman"/>
              </a:rPr>
              <a:t>Aproximación desde los fines de la educación colombiana:</a:t>
            </a:r>
            <a:br>
              <a:rPr kumimoji="0" lang="es-CO" sz="3200" b="0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Calibri"/>
                <a:cs typeface="Times New Roman"/>
              </a:rPr>
            </a:br>
            <a:endParaRPr lang="es-CO" sz="2200" dirty="0">
              <a:solidFill>
                <a:schemeClr val="tx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s-CO" dirty="0"/>
              <a:t>3</a:t>
            </a:r>
            <a:r>
              <a:rPr lang="es-CO" sz="2400" dirty="0"/>
              <a:t>. </a:t>
            </a:r>
          </a:p>
          <a:p>
            <a:pPr>
              <a:buNone/>
            </a:pPr>
            <a:r>
              <a:rPr lang="es-CO" sz="2400" b="1" dirty="0">
                <a:solidFill>
                  <a:srgbClr val="FF0000"/>
                </a:solidFill>
              </a:rPr>
              <a:t>Capaz de Participar en las decisiones que afectan su vida</a:t>
            </a:r>
            <a:r>
              <a:rPr lang="es-CO" dirty="0"/>
              <a:t>:</a:t>
            </a:r>
          </a:p>
          <a:p>
            <a:pPr>
              <a:buNone/>
            </a:pPr>
            <a:endParaRPr lang="es-CO" dirty="0"/>
          </a:p>
          <a:p>
            <a:r>
              <a:rPr lang="es-CO" sz="2400" dirty="0"/>
              <a:t>Económica</a:t>
            </a:r>
          </a:p>
          <a:p>
            <a:r>
              <a:rPr lang="es-CO" sz="2400" dirty="0"/>
              <a:t>Política</a:t>
            </a:r>
          </a:p>
          <a:p>
            <a:r>
              <a:rPr lang="es-CO" sz="2400" dirty="0"/>
              <a:t>Administrativa</a:t>
            </a:r>
          </a:p>
          <a:p>
            <a:r>
              <a:rPr lang="es-CO" sz="2400" dirty="0"/>
              <a:t>Cultural </a:t>
            </a:r>
          </a:p>
          <a:p>
            <a:pPr>
              <a:buNone/>
            </a:pPr>
            <a:endParaRPr lang="es-CO" sz="2400" dirty="0"/>
          </a:p>
          <a:p>
            <a:pPr>
              <a:buNone/>
            </a:pPr>
            <a:r>
              <a:rPr lang="es-CO" sz="2400" dirty="0"/>
              <a:t>De la Nación</a:t>
            </a:r>
            <a:r>
              <a:rPr lang="es-CO" sz="2000" dirty="0"/>
              <a:t>. </a:t>
            </a:r>
          </a:p>
          <a:p>
            <a:pPr>
              <a:buNone/>
            </a:pPr>
            <a:endParaRPr lang="es-CO" dirty="0"/>
          </a:p>
          <a:p>
            <a:pPr>
              <a:buNone/>
            </a:pP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0" lang="es-CO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¿</a:t>
            </a:r>
            <a:r>
              <a:rPr kumimoji="0" lang="es-CO" sz="28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QUÉ</a:t>
            </a:r>
            <a:r>
              <a:rPr kumimoji="0" lang="es-CO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s-CO" sz="28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TIPO DE PERSONA QUEREMOS FORMAR?</a:t>
            </a:r>
            <a:br>
              <a:rPr kumimoji="0" lang="es-CO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s-CO" sz="2000" b="0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Calibri"/>
                <a:cs typeface="Times New Roman"/>
              </a:rPr>
              <a:t>Aproximación desde los fines de la educación colombiana:</a:t>
            </a:r>
            <a:br>
              <a:rPr kumimoji="0" lang="es-CO" sz="2900" b="0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Calibri"/>
                <a:cs typeface="Times New Roman"/>
              </a:rPr>
            </a:br>
            <a:endParaRPr lang="es-CO" sz="2000" dirty="0">
              <a:solidFill>
                <a:schemeClr val="tx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CO" dirty="0"/>
              <a:t>4.</a:t>
            </a:r>
            <a:r>
              <a:rPr lang="es-CO" b="1" dirty="0"/>
              <a:t> 	</a:t>
            </a:r>
            <a:r>
              <a:rPr lang="es-CO" sz="3600" b="1" dirty="0">
                <a:solidFill>
                  <a:srgbClr val="FF0000"/>
                </a:solidFill>
              </a:rPr>
              <a:t>Respete</a:t>
            </a:r>
            <a:r>
              <a:rPr lang="es-CO" b="1" dirty="0"/>
              <a:t>:</a:t>
            </a:r>
            <a:endParaRPr lang="es-CO" dirty="0"/>
          </a:p>
          <a:p>
            <a:endParaRPr lang="es-CO" dirty="0"/>
          </a:p>
          <a:p>
            <a:r>
              <a:rPr lang="es-CO" sz="2400" dirty="0"/>
              <a:t>La autoridad y la ley</a:t>
            </a:r>
          </a:p>
          <a:p>
            <a:r>
              <a:rPr lang="es-CO" sz="2400" dirty="0"/>
              <a:t>La cultura nacional</a:t>
            </a:r>
          </a:p>
          <a:p>
            <a:r>
              <a:rPr lang="es-CO" sz="2400" dirty="0"/>
              <a:t>La Historia colombiana</a:t>
            </a:r>
          </a:p>
          <a:p>
            <a:r>
              <a:rPr lang="es-CO" sz="2400" dirty="0"/>
              <a:t>Los símbolos patrios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0" lang="es-CO" sz="36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¿</a:t>
            </a:r>
            <a:r>
              <a:rPr kumimoji="0" lang="es-CO" sz="31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QUÉ</a:t>
            </a:r>
            <a:r>
              <a:rPr kumimoji="0" lang="es-CO" sz="36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s-CO" sz="31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TIPO DE PERSONA QUEREMOS FORMAR?</a:t>
            </a:r>
            <a:br>
              <a:rPr kumimoji="0" lang="es-CO" sz="32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s-CO" sz="2200" b="0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Calibri"/>
                <a:cs typeface="Times New Roman"/>
              </a:rPr>
              <a:t>Aproximación desde los fines de la educación colombiana:</a:t>
            </a:r>
            <a:br>
              <a:rPr kumimoji="0" lang="es-CO" sz="3200" b="0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Calibri"/>
                <a:cs typeface="Times New Roman"/>
              </a:rPr>
            </a:br>
            <a:endParaRPr lang="es-CO" sz="2200" dirty="0">
              <a:solidFill>
                <a:schemeClr val="tx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CO" sz="3900" dirty="0"/>
              <a:t>5.	</a:t>
            </a:r>
            <a:r>
              <a:rPr lang="es-CO" sz="2800" b="1" dirty="0"/>
              <a:t>La </a:t>
            </a:r>
            <a:r>
              <a:rPr lang="es-CO" sz="3600" b="1" dirty="0">
                <a:solidFill>
                  <a:srgbClr val="FF0000"/>
                </a:solidFill>
              </a:rPr>
              <a:t>adquisición y generación</a:t>
            </a:r>
            <a:r>
              <a:rPr lang="es-CO" sz="2800" b="1" dirty="0"/>
              <a:t> de</a:t>
            </a:r>
            <a:r>
              <a:rPr lang="es-CO" sz="2800" dirty="0"/>
              <a:t>:</a:t>
            </a:r>
          </a:p>
          <a:p>
            <a:r>
              <a:rPr lang="es-CO" sz="2000" dirty="0"/>
              <a:t>Conocimientos científicos y técnicos avanzados</a:t>
            </a:r>
          </a:p>
          <a:p>
            <a:r>
              <a:rPr lang="es-CO" sz="2000" dirty="0"/>
              <a:t>Conocimientos Humanísticos</a:t>
            </a:r>
          </a:p>
          <a:p>
            <a:r>
              <a:rPr lang="es-CO" sz="2000" dirty="0"/>
              <a:t>Históricos</a:t>
            </a:r>
          </a:p>
          <a:p>
            <a:r>
              <a:rPr lang="es-CO" sz="2000" dirty="0"/>
              <a:t>Sociales</a:t>
            </a:r>
          </a:p>
          <a:p>
            <a:r>
              <a:rPr lang="es-CO" sz="2000" dirty="0"/>
              <a:t>Geográficos</a:t>
            </a:r>
          </a:p>
          <a:p>
            <a:r>
              <a:rPr lang="es-CO" sz="2000" dirty="0"/>
              <a:t>Estéticos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0" lang="es-CO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¿</a:t>
            </a:r>
            <a:r>
              <a:rPr kumimoji="0" lang="es-CO" sz="28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QUÉ</a:t>
            </a:r>
            <a:r>
              <a:rPr kumimoji="0" lang="es-CO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s-CO" sz="28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TIPO DE PERSONA QUEREMOS FORMAR?</a:t>
            </a:r>
            <a:br>
              <a:rPr kumimoji="0" lang="es-CO" sz="29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s-CO" sz="2000" b="0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Calibri"/>
                <a:cs typeface="Times New Roman"/>
              </a:rPr>
              <a:t>Aproximación desde los fines de la educación colombiana:</a:t>
            </a:r>
            <a:br>
              <a:rPr kumimoji="0" lang="es-CO" sz="2900" b="0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Calibri"/>
                <a:cs typeface="Times New Roman"/>
              </a:rPr>
            </a:br>
            <a:endParaRPr lang="es-CO" sz="2000" dirty="0">
              <a:solidFill>
                <a:schemeClr val="tx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 startAt="6"/>
            </a:pPr>
            <a:r>
              <a:rPr lang="es-CO" sz="3200" dirty="0"/>
              <a:t>Con </a:t>
            </a:r>
            <a:r>
              <a:rPr lang="es-CO" sz="4000" b="1" dirty="0">
                <a:solidFill>
                  <a:srgbClr val="FF0000"/>
                </a:solidFill>
              </a:rPr>
              <a:t>Comprensión crítica</a:t>
            </a:r>
            <a:r>
              <a:rPr lang="es-CO" sz="4000" dirty="0">
                <a:solidFill>
                  <a:srgbClr val="FF0000"/>
                </a:solidFill>
              </a:rPr>
              <a:t> </a:t>
            </a:r>
            <a:r>
              <a:rPr lang="es-CO" sz="3200" dirty="0"/>
              <a:t>de:</a:t>
            </a:r>
          </a:p>
          <a:p>
            <a:pPr marL="514350" indent="-514350">
              <a:buNone/>
            </a:pPr>
            <a:endParaRPr lang="es-CO" dirty="0"/>
          </a:p>
          <a:p>
            <a:r>
              <a:rPr lang="es-CO" sz="2000" dirty="0"/>
              <a:t>La Cultura Nacional y de la Diversidad</a:t>
            </a:r>
          </a:p>
          <a:p>
            <a:r>
              <a:rPr lang="es-CO" sz="2000" dirty="0"/>
              <a:t>De la diversidad étnica y cultural de la Nación.</a:t>
            </a:r>
          </a:p>
          <a:p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0" lang="es-CO" sz="29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¿</a:t>
            </a:r>
            <a:r>
              <a:rPr kumimoji="0" lang="es-CO" sz="24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QUÉ</a:t>
            </a:r>
            <a:r>
              <a:rPr kumimoji="0" lang="es-CO" sz="29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s-CO" sz="24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TIPO DE PERSONA QUEREMOS FORMAR?</a:t>
            </a:r>
            <a:br>
              <a:rPr kumimoji="0" lang="es-CO" sz="2900" b="1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s-CO" sz="2000" b="0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Calibri"/>
                <a:cs typeface="Times New Roman"/>
              </a:rPr>
              <a:t>Aproximación desde los fines de la educación colombiana:</a:t>
            </a:r>
            <a:br>
              <a:rPr kumimoji="0" lang="es-CO" sz="2900" b="0" i="0" u="none" strike="noStrike" kern="1200" cap="none" spc="-113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/>
                <a:ea typeface="Calibri"/>
                <a:cs typeface="Times New Roman"/>
              </a:rPr>
            </a:br>
            <a:endParaRPr lang="es-CO" sz="2000" dirty="0">
              <a:solidFill>
                <a:schemeClr val="tx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742950" indent="-742950">
              <a:buAutoNum type="arabicPeriod" startAt="7"/>
            </a:pPr>
            <a:r>
              <a:rPr lang="es-CO" sz="4000" dirty="0"/>
              <a:t>El</a:t>
            </a:r>
            <a:r>
              <a:rPr lang="es-CO" sz="4000" b="1" dirty="0"/>
              <a:t> </a:t>
            </a:r>
            <a:r>
              <a:rPr lang="es-CO" sz="4000" b="1" dirty="0">
                <a:solidFill>
                  <a:srgbClr val="FF0000"/>
                </a:solidFill>
              </a:rPr>
              <a:t>acceso</a:t>
            </a:r>
            <a:r>
              <a:rPr lang="es-CO" sz="4000" dirty="0">
                <a:solidFill>
                  <a:srgbClr val="FF0000"/>
                </a:solidFill>
              </a:rPr>
              <a:t> </a:t>
            </a:r>
            <a:r>
              <a:rPr lang="es-CO" sz="4000" dirty="0"/>
              <a:t>al:</a:t>
            </a:r>
          </a:p>
          <a:p>
            <a:pPr marL="0" indent="0">
              <a:buNone/>
            </a:pPr>
            <a:endParaRPr lang="es-CO" sz="1200" dirty="0"/>
          </a:p>
          <a:p>
            <a:r>
              <a:rPr lang="es-CO" sz="2000" dirty="0"/>
              <a:t>Conocimiento, </a:t>
            </a:r>
          </a:p>
          <a:p>
            <a:r>
              <a:rPr lang="es-CO" sz="2000" dirty="0"/>
              <a:t>La ciencia, </a:t>
            </a:r>
          </a:p>
          <a:p>
            <a:r>
              <a:rPr lang="es-CO" sz="2000" dirty="0"/>
              <a:t>La técnica y </a:t>
            </a:r>
          </a:p>
          <a:p>
            <a:r>
              <a:rPr lang="es-CO" sz="2000" dirty="0"/>
              <a:t>demás bienes y valores de la cultura, </a:t>
            </a:r>
          </a:p>
          <a:p>
            <a:pPr>
              <a:buNone/>
            </a:pPr>
            <a:endParaRPr lang="es-CO" sz="2000" dirty="0"/>
          </a:p>
          <a:p>
            <a:pPr>
              <a:buNone/>
            </a:pPr>
            <a:r>
              <a:rPr lang="es-CO" sz="2000" b="1" dirty="0"/>
              <a:t>El fomento</a:t>
            </a:r>
            <a:r>
              <a:rPr lang="es-CO" sz="2000" dirty="0"/>
              <a:t> de la investigación y </a:t>
            </a:r>
          </a:p>
          <a:p>
            <a:pPr>
              <a:buNone/>
            </a:pPr>
            <a:r>
              <a:rPr lang="es-CO" sz="2000" b="1" dirty="0"/>
              <a:t>El estímulo</a:t>
            </a:r>
            <a:r>
              <a:rPr lang="es-CO" sz="2000" dirty="0"/>
              <a:t> a la creación artística en sus diferentes manifestaciones.</a:t>
            </a:r>
          </a:p>
          <a:p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756</TotalTime>
  <Words>1827</Words>
  <Application>Microsoft Office PowerPoint</Application>
  <PresentationFormat>Presentación en pantalla (4:3)</PresentationFormat>
  <Paragraphs>291</Paragraphs>
  <Slides>24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Rockwell</vt:lpstr>
      <vt:lpstr>Wingdings</vt:lpstr>
      <vt:lpstr>Atlas</vt:lpstr>
      <vt:lpstr>Presentación de PowerPoint</vt:lpstr>
      <vt:lpstr>¿QUÉ TIPO DE SOCIEDAD QUEREMOS CONSTRUIR?</vt:lpstr>
      <vt:lpstr> ¿QUÉ TIPO DE PERSONA QUEREMOS FORMAR? Aproximación desde los fines de la educación colombiana: </vt:lpstr>
      <vt:lpstr>¿QUÉ TIPO DE PERSONA QUEREMOS FORMAR? Aproximación desde los fines de la educación colombiana: </vt:lpstr>
      <vt:lpstr>¿QUÉ TIPO DE PERSONA QUEREMOS FORMAR? Aproximación desde los fines de la educación colombiana: </vt:lpstr>
      <vt:lpstr>¿QUÉ TIPO DE PERSONA QUEREMOS FORMAR? Aproximación desde los fines de la educación colombiana: </vt:lpstr>
      <vt:lpstr>¿QUÉ TIPO DE PERSONA QUEREMOS FORMAR? Aproximación desde los fines de la educación colombiana: </vt:lpstr>
      <vt:lpstr>¿QUÉ TIPO DE PERSONA QUEREMOS FORMAR? Aproximación desde los fines de la educación colombiana: </vt:lpstr>
      <vt:lpstr>¿QUÉ TIPO DE PERSONA QUEREMOS FORMAR? Aproximación desde los fines de la educación colombiana: </vt:lpstr>
      <vt:lpstr>¿QUÉ TIPO DE PERSONA QUEREMOS FORMAR? Aproximación desde los fines de la educación colombiana: </vt:lpstr>
      <vt:lpstr>¿QUÉ TIPO DE PERSONA QUEREMOS FORMAR? Aproximación desde los fines de la educación colombiana: </vt:lpstr>
      <vt:lpstr>¿QUÉ TIPO DE PERSONA QUEREMOS FORMAR? Aproximación desde los fines de la educación colombiana: </vt:lpstr>
      <vt:lpstr>¿QUÉ TIPO DE PERSONA QUEREMOS FORMAR? Aproximación desde los fines de la educación colombiana: </vt:lpstr>
      <vt:lpstr>Presentación de PowerPoint</vt:lpstr>
      <vt:lpstr>Presentación de PowerPoint</vt:lpstr>
      <vt:lpstr> ARTÍCULO 13. OBJETIVOS COMUNES DE TODOS LOS NIVELES. </vt:lpstr>
      <vt:lpstr> ARTÍCULO 13. OBJETIVOS COMUNES DE TODOS LOS NIVELES.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ARTÍCULO 23. ÁREAS OBLIGATORIAS Y FUNDAMENTALES </vt:lpstr>
      <vt:lpstr> ARTÍCULO 23. ÁREAS OBLIGATORIAS Y FUNDAMENTALES </vt:lpstr>
    </vt:vector>
  </TitlesOfParts>
  <Company>POINTPC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USER</dc:creator>
  <cp:lastModifiedBy>jfua61@gmail.com</cp:lastModifiedBy>
  <cp:revision>15</cp:revision>
  <dcterms:created xsi:type="dcterms:W3CDTF">2015-11-07T18:45:19Z</dcterms:created>
  <dcterms:modified xsi:type="dcterms:W3CDTF">2026-06-26T22:55:24Z</dcterms:modified>
</cp:coreProperties>
</file>