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7" r:id="rId1"/>
  </p:sldMasterIdLst>
  <p:sldIdLst>
    <p:sldId id="256" r:id="rId2"/>
    <p:sldId id="268" r:id="rId3"/>
    <p:sldId id="269" r:id="rId4"/>
    <p:sldId id="266" r:id="rId5"/>
    <p:sldId id="264" r:id="rId6"/>
    <p:sldId id="259" r:id="rId7"/>
    <p:sldId id="260" r:id="rId8"/>
    <p:sldId id="261" r:id="rId9"/>
    <p:sldId id="262" r:id="rId10"/>
    <p:sldId id="263" r:id="rId11"/>
    <p:sldId id="265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1" d="100"/>
          <a:sy n="71" d="100"/>
        </p:scale>
        <p:origin x="69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20834" y="134694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920834" y="429969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920834" y="1484779"/>
            <a:ext cx="10222992" cy="274320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10" name="Group 9"/>
          <p:cNvGrpSpPr/>
          <p:nvPr/>
        </p:nvGrpSpPr>
        <p:grpSpPr>
          <a:xfrm>
            <a:off x="9649215" y="4068923"/>
            <a:ext cx="1080904" cy="1080902"/>
            <a:chOff x="9685338" y="4460675"/>
            <a:chExt cx="1080904" cy="1080902"/>
          </a:xfrm>
        </p:grpSpPr>
        <p:sp>
          <p:nvSpPr>
            <p:cNvPr id="11" name="Oval 10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2" name="Oval 11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51560" y="1432223"/>
            <a:ext cx="9966960" cy="3035808"/>
          </a:xfrm>
        </p:spPr>
        <p:txBody>
          <a:bodyPr anchor="ctr">
            <a:noAutofit/>
          </a:bodyPr>
          <a:lstStyle>
            <a:lvl1pPr algn="l">
              <a:lnSpc>
                <a:spcPct val="80000"/>
              </a:lnSpc>
              <a:defRPr sz="9600" cap="all" baseline="0">
                <a:blipFill dpi="0" rotWithShape="1">
                  <a:blip r:embed="rId4"/>
                  <a:srcRect/>
                  <a:tile tx="6350" ty="-127000" sx="65000" sy="64000" flip="none" algn="tl"/>
                </a:blip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69848" y="4389120"/>
            <a:ext cx="7891272" cy="1069848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B0793-6A01-41B6-9849-DC98DCF8E46E}" type="datetimeFigureOut">
              <a:rPr lang="en-US" smtClean="0"/>
              <a:t>7/10/2026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592733" y="4289334"/>
            <a:ext cx="1193868" cy="640080"/>
          </a:xfrm>
        </p:spPr>
        <p:txBody>
          <a:bodyPr/>
          <a:lstStyle>
            <a:lvl1pPr>
              <a:defRPr sz="2800"/>
            </a:lvl1pPr>
          </a:lstStyle>
          <a:p>
            <a:fld id="{63498CBF-4028-43CC-AAAB-22284B28F456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09876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B0793-6A01-41B6-9849-DC98DCF8E46E}" type="datetimeFigureOut">
              <a:rPr lang="en-US" smtClean="0"/>
              <a:t>7/10/2026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498CBF-4028-43CC-AAAB-22284B28F456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6473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533400"/>
            <a:ext cx="2552700" cy="5638800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66800" y="533400"/>
            <a:ext cx="7505700" cy="5638800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B0793-6A01-41B6-9849-DC98DCF8E46E}" type="datetimeFigureOut">
              <a:rPr lang="en-US" smtClean="0"/>
              <a:t>7/10/2026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498CBF-4028-43CC-AAAB-22284B28F456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58764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B0793-6A01-41B6-9849-DC98DCF8E46E}" type="datetimeFigureOut">
              <a:rPr lang="en-US" smtClean="0"/>
              <a:t>7/10/2026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498CBF-4028-43CC-AAAB-22284B28F456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30623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917989"/>
            <a:ext cx="12192000" cy="194001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67128" y="1225296"/>
            <a:ext cx="9281160" cy="3520440"/>
          </a:xfrm>
        </p:spPr>
        <p:txBody>
          <a:bodyPr anchor="ctr">
            <a:normAutofit/>
          </a:bodyPr>
          <a:lstStyle>
            <a:lvl1pPr>
              <a:lnSpc>
                <a:spcPct val="80000"/>
              </a:lnSpc>
              <a:defRPr sz="8000" b="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65774" y="5020056"/>
            <a:ext cx="9052560" cy="1066800"/>
          </a:xfrm>
        </p:spPr>
        <p:txBody>
          <a:bodyPr anchor="t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593667" y="6272784"/>
            <a:ext cx="2644309" cy="365125"/>
          </a:xfrm>
        </p:spPr>
        <p:txBody>
          <a:bodyPr/>
          <a:lstStyle/>
          <a:p>
            <a:fld id="{4CCB0793-6A01-41B6-9849-DC98DCF8E46E}" type="datetimeFigureOut">
              <a:rPr lang="en-US" smtClean="0"/>
              <a:t>7/10/2026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182708" y="6272784"/>
            <a:ext cx="6327648" cy="365125"/>
          </a:xfrm>
        </p:spPr>
        <p:txBody>
          <a:bodyPr/>
          <a:lstStyle/>
          <a:p>
            <a:endParaRPr lang="en-US"/>
          </a:p>
        </p:txBody>
      </p:sp>
      <p:grpSp>
        <p:nvGrpSpPr>
          <p:cNvPr id="8" name="Group 7"/>
          <p:cNvGrpSpPr/>
          <p:nvPr/>
        </p:nvGrpSpPr>
        <p:grpSpPr>
          <a:xfrm>
            <a:off x="897399" y="2325848"/>
            <a:ext cx="1080904" cy="1080902"/>
            <a:chOff x="9685338" y="4460675"/>
            <a:chExt cx="1080904" cy="1080902"/>
          </a:xfrm>
        </p:grpSpPr>
        <p:sp>
          <p:nvSpPr>
            <p:cNvPr id="9" name="Oval 8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3702" y="2506133"/>
            <a:ext cx="1188298" cy="720332"/>
          </a:xfrm>
        </p:spPr>
        <p:txBody>
          <a:bodyPr/>
          <a:lstStyle>
            <a:lvl1pPr>
              <a:defRPr sz="2800"/>
            </a:lvl1pPr>
          </a:lstStyle>
          <a:p>
            <a:fld id="{63498CBF-4028-43CC-AAAB-22284B28F456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62423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9848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64224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B0793-6A01-41B6-9849-DC98DCF8E46E}" type="datetimeFigureOut">
              <a:rPr lang="en-US" smtClean="0"/>
              <a:t>7/10/2026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498CBF-4028-43CC-AAAB-22284B28F456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86813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64224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64224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B0793-6A01-41B6-9849-DC98DCF8E46E}" type="datetimeFigureOut">
              <a:rPr lang="en-US" smtClean="0"/>
              <a:t>7/10/2026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498CBF-4028-43CC-AAAB-22284B28F456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52990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B0793-6A01-41B6-9849-DC98DCF8E46E}" type="datetimeFigureOut">
              <a:rPr lang="en-US" smtClean="0"/>
              <a:t>7/10/2026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498CBF-4028-43CC-AAAB-22284B28F456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90658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B0793-6A01-41B6-9849-DC98DCF8E46E}" type="datetimeFigureOut">
              <a:rPr lang="en-US" smtClean="0"/>
              <a:t>7/10/2026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498CBF-4028-43CC-AAAB-22284B28F456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50664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0"/>
            <a:ext cx="6711696" cy="502005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B0793-6A01-41B6-9849-DC98DCF8E46E}" type="datetimeFigureOut">
              <a:rPr lang="en-US" smtClean="0"/>
              <a:t>7/10/2026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10" name="Oval 9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1" name="Oval 10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498CBF-4028-43CC-AAAB-22284B28F456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38553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8303740" cy="6858000"/>
          </a:xfrm>
          <a:solidFill>
            <a:schemeClr val="tx2">
              <a:lumMod val="20000"/>
              <a:lumOff val="80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B0793-6A01-41B6-9849-DC98DCF8E46E}" type="datetimeFigureOut">
              <a:rPr lang="en-US" smtClean="0"/>
              <a:t>7/10/2026</a:t>
            </a:fld>
            <a:endParaRPr lang="en-US"/>
          </a:p>
        </p:txBody>
      </p:sp>
      <p:grpSp>
        <p:nvGrpSpPr>
          <p:cNvPr id="8" name="Group 7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9" name="Oval 8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498CBF-4028-43CC-AAAB-22284B28F456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43849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9848" y="484632"/>
            <a:ext cx="10058400" cy="16093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121408"/>
            <a:ext cx="10058400" cy="4050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964424" y="6272784"/>
            <a:ext cx="32735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2"/>
                </a:solidFill>
              </a:defRPr>
            </a:lvl1pPr>
          </a:lstStyle>
          <a:p>
            <a:fld id="{4CCB0793-6A01-41B6-9849-DC98DCF8E46E}" type="datetimeFigureOut">
              <a:rPr lang="en-US" smtClean="0"/>
              <a:t>7/10/2026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88136" y="6272784"/>
            <a:ext cx="63276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grpSp>
        <p:nvGrpSpPr>
          <p:cNvPr id="7" name="Group 6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8" name="Oval 7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13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14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9" name="Oval 8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11128" y="6272784"/>
            <a:ext cx="6400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 b="1">
                <a:solidFill>
                  <a:srgbClr val="FFFFFF"/>
                </a:solidFill>
                <a:latin typeface="+mj-lt"/>
              </a:defRPr>
            </a:lvl1pPr>
          </a:lstStyle>
          <a:p>
            <a:fld id="{63498CBF-4028-43CC-AAAB-22284B28F456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56937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  <p:sldLayoutId id="2147483710" r:id="rId3"/>
    <p:sldLayoutId id="2147483711" r:id="rId4"/>
    <p:sldLayoutId id="2147483712" r:id="rId5"/>
    <p:sldLayoutId id="2147483713" r:id="rId6"/>
    <p:sldLayoutId id="2147483714" r:id="rId7"/>
    <p:sldLayoutId id="2147483715" r:id="rId8"/>
    <p:sldLayoutId id="2147483716" r:id="rId9"/>
    <p:sldLayoutId id="2147483717" r:id="rId10"/>
    <p:sldLayoutId id="214748371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kern="1200" cap="all" baseline="0">
          <a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tile tx="6350" ty="-127000" sx="65000" sy="64000" flip="none" algn="tl"/>
          </a:blip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069847" y="1353311"/>
            <a:ext cx="9966960" cy="3035808"/>
          </a:xfrm>
        </p:spPr>
        <p:txBody>
          <a:bodyPr/>
          <a:lstStyle/>
          <a:p>
            <a:r>
              <a:rPr lang="es-MX" dirty="0"/>
              <a:t>EL SIEE, DECRETO 1290 DE 2009</a:t>
            </a:r>
            <a:endParaRPr lang="en-US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069847" y="4389119"/>
            <a:ext cx="8571693" cy="1823421"/>
          </a:xfrm>
        </p:spPr>
        <p:txBody>
          <a:bodyPr>
            <a:normAutofit/>
          </a:bodyPr>
          <a:lstStyle/>
          <a:p>
            <a:r>
              <a:rPr lang="es-MX" sz="1800" b="1" dirty="0">
                <a:solidFill>
                  <a:srgbClr val="0070C0"/>
                </a:solidFill>
              </a:rPr>
              <a:t>Compilado en el Decreto 1075 de 2015</a:t>
            </a:r>
            <a:r>
              <a:rPr lang="es-MX" sz="1800" dirty="0">
                <a:solidFill>
                  <a:srgbClr val="0070C0"/>
                </a:solidFill>
              </a:rPr>
              <a:t>:</a:t>
            </a:r>
          </a:p>
          <a:p>
            <a:r>
              <a:rPr lang="es-MX" sz="1800" dirty="0"/>
              <a:t>Libro 2, “Régimen reglamentario del sector educativo”,  Parte 3, “Reglamentación de la educación Preescolar, básica y media”, Capítulo 3: “Educación básica y media”, Sección 3: “Evaluación del aprendizaje y la promoción de los estudiantes”.  (P. 90)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51468265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069848" y="440387"/>
            <a:ext cx="10058400" cy="1609344"/>
          </a:xfrm>
        </p:spPr>
        <p:txBody>
          <a:bodyPr/>
          <a:lstStyle/>
          <a:p>
            <a:r>
              <a:rPr lang="es-MX" b="1" dirty="0">
                <a:solidFill>
                  <a:schemeClr val="tx1"/>
                </a:solidFill>
              </a:rPr>
              <a:t>EL SIEE DEL HAJ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lvl="0" indent="0">
              <a:buNone/>
            </a:pPr>
            <a:r>
              <a:rPr lang="es-MX" sz="2200" b="1" dirty="0">
                <a:solidFill>
                  <a:srgbClr val="00B0F0"/>
                </a:solidFill>
              </a:rPr>
              <a:t>2. CRITERIOS DE EVALUACIÓN Y PROMOCIÓN.</a:t>
            </a:r>
          </a:p>
          <a:p>
            <a:pPr lvl="0"/>
            <a:r>
              <a:rPr lang="es-CO" dirty="0"/>
              <a:t>La promoción del estudiante se realiza si alcanza la valoración, en la escala de ponderación, de </a:t>
            </a:r>
            <a:r>
              <a:rPr lang="es-CO" b="1" dirty="0">
                <a:solidFill>
                  <a:srgbClr val="00B0F0"/>
                </a:solidFill>
              </a:rPr>
              <a:t>básico, alto o superior</a:t>
            </a:r>
            <a:r>
              <a:rPr lang="es-CO" dirty="0"/>
              <a:t>.</a:t>
            </a:r>
            <a:endParaRPr lang="en-US" dirty="0"/>
          </a:p>
          <a:p>
            <a:pPr lvl="0"/>
            <a:r>
              <a:rPr lang="es-CO" dirty="0"/>
              <a:t>La promoción no se realiza si el estudiante se valora en el </a:t>
            </a:r>
            <a:r>
              <a:rPr lang="es-CO" b="1" dirty="0">
                <a:solidFill>
                  <a:srgbClr val="00B0F0"/>
                </a:solidFill>
              </a:rPr>
              <a:t>nivel bajo </a:t>
            </a:r>
            <a:r>
              <a:rPr lang="es-CO" dirty="0"/>
              <a:t>en la apropiación de los aprendizajes y desarrollo de las competencias de </a:t>
            </a:r>
            <a:r>
              <a:rPr lang="es-CO" b="1" dirty="0">
                <a:solidFill>
                  <a:srgbClr val="00B0F0"/>
                </a:solidFill>
              </a:rPr>
              <a:t>tres áreas de formación o de conocimiento</a:t>
            </a:r>
            <a:r>
              <a:rPr lang="es-CO" dirty="0"/>
              <a:t>.</a:t>
            </a:r>
            <a:endParaRPr lang="en-US" dirty="0"/>
          </a:p>
          <a:p>
            <a:r>
              <a:rPr lang="es-CO" u="sng" dirty="0"/>
              <a:t>El estudiante no promocionado tiene la posibilidad de </a:t>
            </a:r>
            <a:r>
              <a:rPr lang="es-CO" u="sng" dirty="0">
                <a:solidFill>
                  <a:srgbClr val="00B0F0"/>
                </a:solidFill>
              </a:rPr>
              <a:t>demostrar, en cualquier momento del siguiente año escolar</a:t>
            </a:r>
            <a:r>
              <a:rPr lang="es-CO" u="sng" dirty="0"/>
              <a:t>, que ha logrado alcanzar el desarrollo de las competencias básicas de calidad exigidas por el grado, ciclo o nivel cursado, y ser promocionado al grado, ciclo o nivel que corresponda</a:t>
            </a:r>
            <a:r>
              <a:rPr lang="es-CO" dirty="0"/>
              <a:t>.</a:t>
            </a:r>
            <a:endParaRPr lang="es-MX" sz="2200" b="1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1209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/>
              <a:t>FUNDAMENTACIÓN DE CRITERIOS DE EVALUACIÓN</a:t>
            </a:r>
            <a:endParaRPr lang="en-US" dirty="0"/>
          </a:p>
        </p:txBody>
      </p:sp>
      <p:pic>
        <p:nvPicPr>
          <p:cNvPr id="7" name="Marcador de contenido 6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838200" y="1825624"/>
            <a:ext cx="4869426" cy="4368699"/>
          </a:xfrm>
          <a:prstGeom prst="rect">
            <a:avLst/>
          </a:prstGeom>
        </p:spPr>
      </p:pic>
      <p:pic>
        <p:nvPicPr>
          <p:cNvPr id="8" name="Marcador de contenido 7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6769510" y="1869881"/>
            <a:ext cx="3746090" cy="4346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929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ángulo 4"/>
          <p:cNvSpPr/>
          <p:nvPr/>
        </p:nvSpPr>
        <p:spPr>
          <a:xfrm>
            <a:off x="1238865" y="2286001"/>
            <a:ext cx="9132591" cy="24314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2200" dirty="0"/>
              <a:t>A partir de la expedición de la Ley General de Educación (1994) se dio paso a una </a:t>
            </a:r>
            <a:r>
              <a:rPr lang="es-ES" sz="2200" dirty="0">
                <a:solidFill>
                  <a:srgbClr val="0070C0"/>
                </a:solidFill>
              </a:rPr>
              <a:t>evaluación formativa, integral y cualitativa</a:t>
            </a:r>
            <a:r>
              <a:rPr lang="es-ES" sz="2200" dirty="0"/>
              <a:t>, más centrada en el desarrollo de las </a:t>
            </a:r>
            <a:r>
              <a:rPr lang="es-ES" sz="2200" dirty="0">
                <a:solidFill>
                  <a:srgbClr val="0070C0"/>
                </a:solidFill>
              </a:rPr>
              <a:t>habilidades de los estudiantes </a:t>
            </a:r>
            <a:r>
              <a:rPr lang="es-ES" sz="2200" dirty="0"/>
              <a:t>que en los contenidos de la enseñanza, teniendo como marco </a:t>
            </a:r>
            <a:r>
              <a:rPr lang="es-ES" sz="2200" dirty="0">
                <a:solidFill>
                  <a:srgbClr val="0070C0"/>
                </a:solidFill>
              </a:rPr>
              <a:t>las competencias</a:t>
            </a:r>
            <a:r>
              <a:rPr lang="es-ES" sz="2200" dirty="0"/>
              <a:t>, haciendo que el proceso en el aula cobre un sentido distinto. </a:t>
            </a:r>
            <a:endParaRPr lang="es-ES" sz="2000" dirty="0"/>
          </a:p>
          <a:p>
            <a:r>
              <a:rPr lang="es-ES" sz="2000" i="1" dirty="0">
                <a:solidFill>
                  <a:srgbClr val="000000"/>
                </a:solidFill>
                <a:latin typeface="Verdana" panose="020B0604030504040204" pitchFamily="34" charset="0"/>
              </a:rPr>
              <a:t>MEN. Al Tablero, 2008</a:t>
            </a:r>
            <a:endParaRPr lang="es-CO" sz="2000" dirty="0"/>
          </a:p>
        </p:txBody>
      </p:sp>
      <p:sp>
        <p:nvSpPr>
          <p:cNvPr id="4" name="Título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CO" dirty="0"/>
              <a:t>LA evaluación de estudiantes en el contexto de la ley 115 de 1994</a:t>
            </a:r>
          </a:p>
        </p:txBody>
      </p:sp>
    </p:spTree>
    <p:extLst>
      <p:ext uri="{BB962C8B-B14F-4D97-AF65-F5344CB8AC3E}">
        <p14:creationId xmlns:p14="http://schemas.microsoft.com/office/powerpoint/2010/main" val="6226477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CO" dirty="0"/>
              <a:t>LA evaluación de estudiantes en el contexto de la ley 115 de 1994</a:t>
            </a:r>
          </a:p>
        </p:txBody>
      </p:sp>
      <p:sp>
        <p:nvSpPr>
          <p:cNvPr id="8" name="Marcador de contenido 7"/>
          <p:cNvSpPr>
            <a:spLocks noGrp="1"/>
          </p:cNvSpPr>
          <p:nvPr>
            <p:ph idx="1"/>
          </p:nvPr>
        </p:nvSpPr>
        <p:spPr>
          <a:xfrm>
            <a:off x="1069848" y="2121408"/>
            <a:ext cx="10058400" cy="22406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2400" dirty="0">
                <a:solidFill>
                  <a:srgbClr val="000000"/>
                </a:solidFill>
                <a:latin typeface="+mj-lt"/>
              </a:rPr>
              <a:t>De todas maneras resulta central que se conciba el proceso de evaluación desde la misma </a:t>
            </a:r>
            <a:r>
              <a:rPr lang="es-ES" sz="2400" dirty="0">
                <a:solidFill>
                  <a:srgbClr val="0070C0"/>
                </a:solidFill>
                <a:latin typeface="+mj-lt"/>
              </a:rPr>
              <a:t>noción de competencia </a:t>
            </a:r>
            <a:r>
              <a:rPr lang="es-ES" sz="2400" dirty="0">
                <a:solidFill>
                  <a:srgbClr val="000000"/>
                </a:solidFill>
                <a:latin typeface="+mj-lt"/>
              </a:rPr>
              <a:t>y lo que ésta implica en términos de </a:t>
            </a:r>
            <a:r>
              <a:rPr lang="es-ES" sz="2400" dirty="0">
                <a:solidFill>
                  <a:srgbClr val="0070C0"/>
                </a:solidFill>
                <a:latin typeface="+mj-lt"/>
              </a:rPr>
              <a:t>desempeños</a:t>
            </a:r>
            <a:r>
              <a:rPr lang="es-ES" sz="2400" dirty="0">
                <a:solidFill>
                  <a:srgbClr val="000000"/>
                </a:solidFill>
                <a:latin typeface="+mj-lt"/>
              </a:rPr>
              <a:t> y de concreción de esos desempeños en </a:t>
            </a:r>
            <a:r>
              <a:rPr lang="es-ES" sz="2400" dirty="0">
                <a:solidFill>
                  <a:srgbClr val="0070C0"/>
                </a:solidFill>
                <a:latin typeface="+mj-lt"/>
              </a:rPr>
              <a:t>evidencias palpables</a:t>
            </a:r>
            <a:r>
              <a:rPr lang="es-ES" sz="2400" dirty="0">
                <a:solidFill>
                  <a:srgbClr val="000000"/>
                </a:solidFill>
                <a:latin typeface="+mj-lt"/>
              </a:rPr>
              <a:t>; </a:t>
            </a:r>
            <a:r>
              <a:rPr lang="es-ES" sz="2400" u="sng" dirty="0">
                <a:solidFill>
                  <a:srgbClr val="000000"/>
                </a:solidFill>
                <a:latin typeface="+mj-lt"/>
              </a:rPr>
              <a:t>ver en creaciones, manifestaciones y asuntos tangibles </a:t>
            </a:r>
            <a:r>
              <a:rPr lang="es-ES" sz="2400" dirty="0">
                <a:solidFill>
                  <a:srgbClr val="000000"/>
                </a:solidFill>
                <a:latin typeface="+mj-lt"/>
              </a:rPr>
              <a:t>las mejoras que se van teniendo a lo largo del proceso y poder emprender instancias de análisis, desde allí, de los aprendizajes.</a:t>
            </a:r>
          </a:p>
          <a:p>
            <a:pPr marL="0" indent="0">
              <a:buNone/>
            </a:pPr>
            <a:r>
              <a:rPr lang="es-ES" sz="2400" i="1" dirty="0">
                <a:solidFill>
                  <a:srgbClr val="000000"/>
                </a:solidFill>
                <a:latin typeface="+mj-lt"/>
              </a:rPr>
              <a:t>MEN. Al Tablero, 2008</a:t>
            </a:r>
            <a:endParaRPr lang="es-CO" sz="2400" i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6434537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4"/>
          <p:cNvSpPr>
            <a:spLocks noGrp="1"/>
          </p:cNvSpPr>
          <p:nvPr>
            <p:ph type="title"/>
          </p:nvPr>
        </p:nvSpPr>
        <p:spPr>
          <a:xfrm>
            <a:off x="838200" y="320880"/>
            <a:ext cx="10515600" cy="1325563"/>
          </a:xfrm>
        </p:spPr>
        <p:txBody>
          <a:bodyPr>
            <a:normAutofit fontScale="90000"/>
          </a:bodyPr>
          <a:lstStyle/>
          <a:p>
            <a:r>
              <a:rPr lang="es-MX" dirty="0"/>
              <a:t>PROCESO DE APRENDIZAJE DESDE EL ENFOQUE POR COMPETENCIAS</a:t>
            </a:r>
            <a:endParaRPr lang="en-US" dirty="0"/>
          </a:p>
        </p:txBody>
      </p:sp>
      <p:pic>
        <p:nvPicPr>
          <p:cNvPr id="9" name="Marcador de contenido 8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91382" y="2284260"/>
            <a:ext cx="9394722" cy="43230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8225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ítulo 6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s-MX" sz="3600" b="1" dirty="0">
                <a:solidFill>
                  <a:schemeClr val="tx1"/>
                </a:solidFill>
              </a:rPr>
              <a:t>Fundamentaciones y orientaciones para la implementación del Decreto 1290 del 16 de abril de 2009</a:t>
            </a:r>
            <a:endParaRPr lang="en-US" sz="3600" b="1" dirty="0">
              <a:solidFill>
                <a:schemeClr val="tx1"/>
              </a:solidFill>
            </a:endParaRPr>
          </a:p>
        </p:txBody>
      </p:sp>
      <p:sp>
        <p:nvSpPr>
          <p:cNvPr id="9" name="Marcador de texto 8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Documento No. 11 </a:t>
            </a:r>
          </a:p>
        </p:txBody>
      </p:sp>
      <p:sp>
        <p:nvSpPr>
          <p:cNvPr id="8" name="Marcador de contenido 7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s-MX" dirty="0"/>
              <a:t>El Decreto 1290 del 16 de abril de 2009, que reglamenta la evaluación de los aprendizajes y la promoción de los estudiantes en los niveles de educación básica y media, es producto de la consulta y el análisis de los resultados obtenidos en los diferentes procesos de movilización y de construcción colectiva que fueron liderados por el Ministerio de Educación Nacional (MEN) durante todo el año 2008 y el primer trimestre del 2009.</a:t>
            </a:r>
            <a:endParaRPr lang="en-US" dirty="0"/>
          </a:p>
        </p:txBody>
      </p:sp>
      <p:pic>
        <p:nvPicPr>
          <p:cNvPr id="13" name="Marcador de contenido 12"/>
          <p:cNvPicPr>
            <a:picLocks noGrp="1" noChangeAspect="1"/>
          </p:cNvPicPr>
          <p:nvPr>
            <p:ph sz="quarter" idx="4"/>
          </p:nvPr>
        </p:nvPicPr>
        <p:blipFill>
          <a:blip r:embed="rId2"/>
          <a:stretch>
            <a:fillRect/>
          </a:stretch>
        </p:blipFill>
        <p:spPr>
          <a:xfrm>
            <a:off x="6754761" y="2020529"/>
            <a:ext cx="3423311" cy="4145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3511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ítulo 6"/>
          <p:cNvSpPr>
            <a:spLocks noGrp="1"/>
          </p:cNvSpPr>
          <p:nvPr>
            <p:ph type="title"/>
          </p:nvPr>
        </p:nvSpPr>
        <p:spPr>
          <a:xfrm>
            <a:off x="1069848" y="484632"/>
            <a:ext cx="10058400" cy="1340993"/>
          </a:xfrm>
        </p:spPr>
        <p:txBody>
          <a:bodyPr>
            <a:noAutofit/>
          </a:bodyPr>
          <a:lstStyle/>
          <a:p>
            <a:r>
              <a:rPr lang="es-MX" sz="4000" b="1" dirty="0">
                <a:solidFill>
                  <a:schemeClr val="tx1"/>
                </a:solidFill>
              </a:rPr>
              <a:t>EL SISTEMA DE EVALUACIÓN DE ESTUDIANTES SIEE (Artículo 4, </a:t>
            </a:r>
            <a:r>
              <a:rPr lang="es-MX" sz="4000" b="1" dirty="0" err="1">
                <a:solidFill>
                  <a:schemeClr val="tx1"/>
                </a:solidFill>
              </a:rPr>
              <a:t>dec</a:t>
            </a:r>
            <a:r>
              <a:rPr lang="es-MX" sz="4000" b="1" dirty="0">
                <a:solidFill>
                  <a:schemeClr val="tx1"/>
                </a:solidFill>
              </a:rPr>
              <a:t>. 1290 de 2009)</a:t>
            </a:r>
            <a:endParaRPr lang="en-US" sz="4000" b="1" dirty="0">
              <a:solidFill>
                <a:schemeClr val="tx1"/>
              </a:solidFill>
            </a:endParaRPr>
          </a:p>
        </p:txBody>
      </p:sp>
      <p:sp>
        <p:nvSpPr>
          <p:cNvPr id="4" name="Marcador de contenido 3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678414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s-MX" dirty="0"/>
              <a:t>1. Los criterios de evaluación y promoción</a:t>
            </a:r>
          </a:p>
          <a:p>
            <a:pPr marL="0" indent="0">
              <a:buNone/>
            </a:pPr>
            <a:r>
              <a:rPr lang="es-MX" dirty="0"/>
              <a:t>2. Equivalencia de la escala de valoración institucional con la escala nacional. </a:t>
            </a:r>
          </a:p>
          <a:p>
            <a:pPr marL="0" indent="0">
              <a:buNone/>
            </a:pPr>
            <a:r>
              <a:rPr lang="es-MX" dirty="0"/>
              <a:t>3. Estrategias de valoración integral de los desempeños de los estudiantes: </a:t>
            </a:r>
          </a:p>
          <a:p>
            <a:pPr marL="0" indent="0">
              <a:buNone/>
            </a:pPr>
            <a:r>
              <a:rPr lang="es-MX" dirty="0"/>
              <a:t>4. Acciones de seguimiento para mejorar el desempeño de los estudiantes.</a:t>
            </a:r>
          </a:p>
          <a:p>
            <a:pPr marL="0" indent="0">
              <a:buNone/>
            </a:pPr>
            <a:r>
              <a:rPr lang="es-MX" dirty="0"/>
              <a:t>5. Procesos de auto-evaluación de los estudiantes.</a:t>
            </a:r>
          </a:p>
          <a:p>
            <a:pPr marL="0" indent="0">
              <a:buNone/>
            </a:pPr>
            <a:r>
              <a:rPr lang="es-MX" dirty="0"/>
              <a:t>6. Estrategias de apoyo a los estudiantes que tengan situaciones pedagógicas pendientes </a:t>
            </a:r>
          </a:p>
          <a:p>
            <a:pPr marL="0" indent="0">
              <a:buNone/>
            </a:pPr>
            <a:r>
              <a:rPr lang="es-MX" dirty="0"/>
              <a:t>7. Acciones que garanticen que los docentes y directivos docentes cumplan con los procesos establecidos en el SIEE.</a:t>
            </a:r>
          </a:p>
          <a:p>
            <a:pPr marL="0" indent="0">
              <a:buNone/>
            </a:pPr>
            <a:r>
              <a:rPr lang="es-MX" dirty="0"/>
              <a:t>8. Periodicidad de entrega de informes a padres de familia.</a:t>
            </a:r>
          </a:p>
          <a:p>
            <a:pPr marL="0" indent="0">
              <a:buNone/>
            </a:pPr>
            <a:r>
              <a:rPr lang="es-MX" dirty="0"/>
              <a:t>9. Estructura y diseño de los boletines e informes.</a:t>
            </a:r>
          </a:p>
          <a:p>
            <a:pPr marL="0" indent="0">
              <a:buNone/>
            </a:pPr>
            <a:r>
              <a:rPr lang="es-MX" dirty="0"/>
              <a:t>10. Instancias, procedimientos y mecanismos de atención y resolución de quejas y reclamos de padres de familia y estudiantes sobre evaluación y promoción.</a:t>
            </a:r>
          </a:p>
          <a:p>
            <a:pPr marL="0" indent="0">
              <a:buNone/>
            </a:pPr>
            <a:r>
              <a:rPr lang="es-MX" dirty="0"/>
              <a:t>11. Mecanismos de participación de la comunidad educativa en la construcción del SIEE.</a:t>
            </a:r>
          </a:p>
          <a:p>
            <a:pPr marL="0" indent="0">
              <a:buNone/>
            </a:pPr>
            <a:endParaRPr lang="es-MX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4939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b="1" dirty="0">
                <a:solidFill>
                  <a:prstClr val="black"/>
                </a:solidFill>
              </a:rPr>
              <a:t>EL SIEE DE LA IE “X”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s-MX" b="1" dirty="0">
                <a:solidFill>
                  <a:srgbClr val="00B0F0"/>
                </a:solidFill>
              </a:rPr>
              <a:t>MARCO CONCEPTUAL</a:t>
            </a:r>
          </a:p>
          <a:p>
            <a:r>
              <a:rPr lang="es-MX" dirty="0"/>
              <a:t>DEFINICIÓN DE EVALUACIÓN</a:t>
            </a:r>
          </a:p>
          <a:p>
            <a:r>
              <a:rPr lang="es-MX" dirty="0"/>
              <a:t>PARA QUÉ EVALUAR</a:t>
            </a:r>
          </a:p>
          <a:p>
            <a:r>
              <a:rPr lang="es-MX" dirty="0"/>
              <a:t>QUÉ SE ENTIENDE POR COMPETENCIA</a:t>
            </a:r>
          </a:p>
          <a:p>
            <a:r>
              <a:rPr lang="es-MX" dirty="0"/>
              <a:t>QUÉ SON LOS ESTÁNDARES BÁSICOS DE COMPETENCIA</a:t>
            </a:r>
          </a:p>
          <a:p>
            <a:r>
              <a:rPr lang="es-MX" dirty="0"/>
              <a:t>QUÉ SE ENTIENDE POR DESEMPEÑO DEL ESTUDIANTE</a:t>
            </a:r>
          </a:p>
          <a:p>
            <a:r>
              <a:rPr lang="es-MX" dirty="0"/>
              <a:t>QUÉ SON LOS DERECHOS BÁSICOS DE APRENDIZAJE –DBA-</a:t>
            </a:r>
          </a:p>
          <a:p>
            <a:r>
              <a:rPr lang="es-MX" dirty="0"/>
              <a:t>QUÉ SE EVALÚA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0042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069848" y="440387"/>
            <a:ext cx="10058400" cy="1609344"/>
          </a:xfrm>
        </p:spPr>
        <p:txBody>
          <a:bodyPr/>
          <a:lstStyle/>
          <a:p>
            <a:r>
              <a:rPr lang="es-MX" b="1" dirty="0">
                <a:solidFill>
                  <a:schemeClr val="tx1"/>
                </a:solidFill>
              </a:rPr>
              <a:t>EL SIEE DE LA IE “X”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s-MX" b="1" dirty="0">
                <a:solidFill>
                  <a:srgbClr val="00B0F0"/>
                </a:solidFill>
              </a:rPr>
              <a:t>2. CRITERIOS DE EVALUACIÓN Y PROMOCIÓN.</a:t>
            </a:r>
          </a:p>
          <a:p>
            <a:pPr marL="0" indent="0">
              <a:buNone/>
            </a:pPr>
            <a:r>
              <a:rPr lang="es-MX" dirty="0"/>
              <a:t>La evaluación y promoción de estudiantes responde a los siguientes criterios:</a:t>
            </a:r>
          </a:p>
          <a:p>
            <a:r>
              <a:rPr lang="es-MX" dirty="0"/>
              <a:t>La evaluación institucional es un proceso de </a:t>
            </a:r>
            <a:r>
              <a:rPr lang="es-MX" b="1" dirty="0">
                <a:solidFill>
                  <a:srgbClr val="00B0F0"/>
                </a:solidFill>
              </a:rPr>
              <a:t>valoración de las competencias básicas de calidad </a:t>
            </a:r>
            <a:r>
              <a:rPr lang="es-MX" dirty="0"/>
              <a:t>alcanzados en los diferentes grados, ciclos y niveles educativos por los estudiantes.</a:t>
            </a:r>
          </a:p>
          <a:p>
            <a:r>
              <a:rPr lang="es-MX" dirty="0"/>
              <a:t>La valoración de las competencias tiene en cuenta los </a:t>
            </a:r>
            <a:r>
              <a:rPr lang="es-MX" b="1" dirty="0">
                <a:solidFill>
                  <a:srgbClr val="00B0F0"/>
                </a:solidFill>
              </a:rPr>
              <a:t>desempeños logrados </a:t>
            </a:r>
            <a:r>
              <a:rPr lang="es-MX" dirty="0"/>
              <a:t>por los estudiantes en los diferentes grados, ciclos y niveles educativos que cursa.</a:t>
            </a:r>
          </a:p>
          <a:p>
            <a:r>
              <a:rPr lang="es-MX" dirty="0"/>
              <a:t>Los desempeños </a:t>
            </a:r>
            <a:r>
              <a:rPr lang="es-MX" b="1" dirty="0">
                <a:solidFill>
                  <a:srgbClr val="00B0F0"/>
                </a:solidFill>
              </a:rPr>
              <a:t>corresponden a evidencias </a:t>
            </a:r>
            <a:r>
              <a:rPr lang="es-MX" dirty="0"/>
              <a:t>mostradas por los estudiantes en los aspectos </a:t>
            </a:r>
            <a:r>
              <a:rPr lang="es-MX" b="1" u="sng" dirty="0">
                <a:solidFill>
                  <a:srgbClr val="00B0F0"/>
                </a:solidFill>
              </a:rPr>
              <a:t>cognitivos, procedimentales y actitudinales </a:t>
            </a:r>
            <a:r>
              <a:rPr lang="es-MX" dirty="0"/>
              <a:t>en las diferentes áreas de formación y del conocimiento.</a:t>
            </a:r>
          </a:p>
          <a:p>
            <a:r>
              <a:rPr lang="es-MX" dirty="0"/>
              <a:t>Los desempeños logrados por los estudiantes reflejan </a:t>
            </a:r>
            <a:r>
              <a:rPr lang="es-MX" b="1" dirty="0">
                <a:solidFill>
                  <a:srgbClr val="00B0F0"/>
                </a:solidFill>
              </a:rPr>
              <a:t>el grado de apropiación de los aprendizajes</a:t>
            </a:r>
            <a:r>
              <a:rPr lang="es-MX" dirty="0"/>
              <a:t> implementados en las diferentes áreas de formación y del conocimiento.</a:t>
            </a:r>
          </a:p>
          <a:p>
            <a:r>
              <a:rPr lang="es-MX" dirty="0"/>
              <a:t>La valoración de los desempeños del estudiante es de </a:t>
            </a:r>
            <a:r>
              <a:rPr lang="es-MX" b="1" dirty="0">
                <a:solidFill>
                  <a:srgbClr val="00B0F0"/>
                </a:solidFill>
              </a:rPr>
              <a:t>carácter cualitativo</a:t>
            </a:r>
            <a:r>
              <a:rPr lang="es-MX" dirty="0"/>
              <a:t>, obedece a descripciones cualitativas evidenciadas.</a:t>
            </a:r>
          </a:p>
        </p:txBody>
      </p:sp>
    </p:spTree>
    <p:extLst>
      <p:ext uri="{BB962C8B-B14F-4D97-AF65-F5344CB8AC3E}">
        <p14:creationId xmlns:p14="http://schemas.microsoft.com/office/powerpoint/2010/main" val="2675870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b="1" dirty="0">
                <a:solidFill>
                  <a:schemeClr val="tx1"/>
                </a:solidFill>
              </a:rPr>
              <a:t>EL SIEE DEL HAJ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lvl="0" indent="0">
              <a:buNone/>
            </a:pPr>
            <a:r>
              <a:rPr lang="es-MX" sz="2200" b="1" dirty="0">
                <a:solidFill>
                  <a:srgbClr val="00B0F0"/>
                </a:solidFill>
              </a:rPr>
              <a:t>2. CRITERIOS DE EVALUACIÓN Y PROMOCIÓN.</a:t>
            </a:r>
          </a:p>
          <a:p>
            <a:r>
              <a:rPr lang="es-MX" dirty="0"/>
              <a:t>La evaluación </a:t>
            </a:r>
            <a:r>
              <a:rPr lang="es-MX" b="1" dirty="0">
                <a:solidFill>
                  <a:srgbClr val="00B0F0"/>
                </a:solidFill>
              </a:rPr>
              <a:t>se pondera en una escala que determina el nivel de desempeño </a:t>
            </a:r>
            <a:r>
              <a:rPr lang="es-MX" dirty="0"/>
              <a:t>del estudiante. La escala tiene cuatro valoraciones: bajo, básico, alto y superior.</a:t>
            </a:r>
          </a:p>
          <a:p>
            <a:r>
              <a:rPr lang="es-MX" b="1" dirty="0">
                <a:solidFill>
                  <a:srgbClr val="00B0F0"/>
                </a:solidFill>
              </a:rPr>
              <a:t>Los niveles de la escala de ponderación contemplan que el nivel inmediatamente superior contiene el anterior</a:t>
            </a:r>
            <a:r>
              <a:rPr lang="es-MX" dirty="0"/>
              <a:t>, lo que representa que entre más alto es el nivel alcanzando mayor es el nivel de competencia desarrollado por el estudiante, y viceversa.</a:t>
            </a:r>
          </a:p>
          <a:p>
            <a:r>
              <a:rPr lang="es-MX" b="1" dirty="0">
                <a:solidFill>
                  <a:srgbClr val="00B0F0"/>
                </a:solidFill>
              </a:rPr>
              <a:t>La promoción de estudiantes es un proceso de reconocimiento a los desempeños alcanzados </a:t>
            </a:r>
            <a:r>
              <a:rPr lang="es-MX" dirty="0"/>
              <a:t>por los estudiantes en el desarrollo de las competencias básicas de calidad en los diferentes grados, ciclos y niveles realizados.</a:t>
            </a:r>
          </a:p>
          <a:p>
            <a:r>
              <a:rPr lang="es-MX" dirty="0"/>
              <a:t>La promoción </a:t>
            </a:r>
            <a:r>
              <a:rPr lang="es-MX" b="1" dirty="0">
                <a:solidFill>
                  <a:srgbClr val="00B0F0"/>
                </a:solidFill>
              </a:rPr>
              <a:t>se realiza por grados, ciclos (primaria, secundaria) y niveles educativos</a:t>
            </a:r>
            <a:r>
              <a:rPr lang="es-MX" dirty="0"/>
              <a:t>: (preescolar-Transición), Básica y Media.</a:t>
            </a:r>
          </a:p>
          <a:p>
            <a:r>
              <a:rPr lang="es-MX" dirty="0"/>
              <a:t>Son promocionados </a:t>
            </a:r>
            <a:r>
              <a:rPr lang="es-MX" b="1" dirty="0">
                <a:solidFill>
                  <a:srgbClr val="00B0F0"/>
                </a:solidFill>
              </a:rPr>
              <a:t>los estudiantes que desarrollan las competencias básicas de calidad </a:t>
            </a:r>
            <a:r>
              <a:rPr lang="es-MX" dirty="0"/>
              <a:t>en cada uno de los grados, ciclos o niveles cursados.</a:t>
            </a:r>
          </a:p>
        </p:txBody>
      </p:sp>
    </p:spTree>
    <p:extLst>
      <p:ext uri="{BB962C8B-B14F-4D97-AF65-F5344CB8AC3E}">
        <p14:creationId xmlns:p14="http://schemas.microsoft.com/office/powerpoint/2010/main" val="2140778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Letras en madera">
  <a:themeElements>
    <a:clrScheme name="Letras en madera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Letras en madera">
      <a:majorFont>
        <a:latin typeface="Rockwell Condensed" panose="02060603050405020104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 panose="02060603020205020403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Letras en madera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hade val="63000"/>
              </a:schemeClr>
              <a:schemeClr val="phClr">
                <a:tint val="10000"/>
                <a:satMod val="150000"/>
              </a:schemeClr>
            </a:duotone>
          </a:blip>
          <a:tile tx="0" ty="0" sx="60000" sy="59000" flip="none" algn="tl"/>
        </a:blipFill>
        <a:blipFill rotWithShape="1">
          <a:blip xmlns:r="http://schemas.openxmlformats.org/officeDocument/2006/relationships" r:embed="rId1">
            <a:duotone>
              <a:schemeClr val="phClr">
                <a:shade val="36000"/>
                <a:satMod val="120000"/>
              </a:schemeClr>
              <a:schemeClr val="phClr">
                <a:tint val="40000"/>
              </a:schemeClr>
            </a:duotone>
          </a:blip>
          <a:tile tx="0" ty="0" sx="60000" sy="59000" flip="none" algn="tl"/>
        </a:blip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softEdge rad="12700"/>
          </a:effectLst>
        </a:effectStyle>
        <a:effectStyle>
          <a:effectLst>
            <a:outerShdw blurRad="50800" dist="19050" dir="5400000" algn="tl" rotWithShape="0">
              <a:srgbClr val="000000">
                <a:alpha val="60000"/>
              </a:srgbClr>
            </a:outerShdw>
            <a:softEdge rad="12700"/>
          </a:effectLst>
        </a:effectStyle>
      </a:effectStyleLst>
      <a:bgFillStyleLst>
        <a:solidFill>
          <a:schemeClr val="phClr"/>
        </a:solidFill>
        <a:solidFill>
          <a:schemeClr val="phClr">
            <a:shade val="97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5000"/>
                <a:shade val="58000"/>
                <a:satMod val="120000"/>
              </a:schemeClr>
              <a:schemeClr val="phClr">
                <a:tint val="50000"/>
                <a:shade val="96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ood Type" id="{7ACABC62-BF99-48CF-A9DC-4DB89C7B13DC}" vid="{142A1326-48AB-42A9-8428-CB14AA30176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483</TotalTime>
  <Words>1006</Words>
  <Application>Microsoft Office PowerPoint</Application>
  <PresentationFormat>Panorámica</PresentationFormat>
  <Paragraphs>55</Paragraphs>
  <Slides>11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11</vt:i4>
      </vt:variant>
    </vt:vector>
  </HeadingPairs>
  <TitlesOfParts>
    <vt:vector size="16" baseType="lpstr">
      <vt:lpstr>Rockwell</vt:lpstr>
      <vt:lpstr>Rockwell Condensed</vt:lpstr>
      <vt:lpstr>Verdana</vt:lpstr>
      <vt:lpstr>Wingdings</vt:lpstr>
      <vt:lpstr>Letras en madera</vt:lpstr>
      <vt:lpstr>EL SIEE, DECRETO 1290 DE 2009</vt:lpstr>
      <vt:lpstr>LA evaluación de estudiantes en el contexto de la ley 115 de 1994</vt:lpstr>
      <vt:lpstr>LA evaluación de estudiantes en el contexto de la ley 115 de 1994</vt:lpstr>
      <vt:lpstr>PROCESO DE APRENDIZAJE DESDE EL ENFOQUE POR COMPETENCIAS</vt:lpstr>
      <vt:lpstr>Fundamentaciones y orientaciones para la implementación del Decreto 1290 del 16 de abril de 2009</vt:lpstr>
      <vt:lpstr>EL SISTEMA DE EVALUACIÓN DE ESTUDIANTES SIEE (Artículo 4, dec. 1290 de 2009)</vt:lpstr>
      <vt:lpstr>EL SIEE DE LA IE “X”</vt:lpstr>
      <vt:lpstr>EL SIEE DE LA IE “X”</vt:lpstr>
      <vt:lpstr>EL SIEE DEL HAJ</vt:lpstr>
      <vt:lpstr>EL SIEE DEL HAJ</vt:lpstr>
      <vt:lpstr>FUNDAMENTACIÓN DE CRITERIOS DE EVALUACIÓN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Fernando</dc:creator>
  <cp:lastModifiedBy>jfua61@gmail.com</cp:lastModifiedBy>
  <cp:revision>31</cp:revision>
  <dcterms:created xsi:type="dcterms:W3CDTF">2021-10-12T22:01:05Z</dcterms:created>
  <dcterms:modified xsi:type="dcterms:W3CDTF">2026-07-11T00:53:58Z</dcterms:modified>
</cp:coreProperties>
</file>