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57" r:id="rId15"/>
    <p:sldId id="258" r:id="rId16"/>
    <p:sldId id="260" r:id="rId17"/>
    <p:sldId id="261" r:id="rId18"/>
    <p:sldId id="262" r:id="rId19"/>
    <p:sldId id="259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92094-F180-4265-A156-250A5E575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CBAAAC-F919-429F-98BF-F9AEF09D7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1EBD8F-E512-437E-A37A-0750253B8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69A5A0-99BC-4122-9ABA-A8C2991B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D55411-0F9B-4EDC-AB66-99FC4562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148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B00E35-6BB2-4641-A6BF-74E464DBD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3CA2C0-A3ED-4831-A158-EDBA2ABA1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F77D68-C40E-44E8-AE31-D8F21B888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595F7C-127E-44B1-84C4-5C61E649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D32F1F-8613-472F-86BF-A85574B7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509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7749A60-C1CC-4169-84E1-FC875190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8965C6-09DE-4FE3-988F-ED364D5EE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3494D4-139C-4696-8282-44D4B5CDD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C70923-5965-49C5-BC0F-CD6A814B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A1E112-1A56-45BD-B0FB-CABA9E1A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280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626F7-31BD-4AC2-BA28-728E5407B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41443-FFFA-4607-BA2E-D262FE302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3231E6-5775-4366-BC5F-7F8EE7595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8FA01-C96F-4E1D-8E8A-B3A774D27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B5E09B-7994-42EB-8A68-B0AB53BD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58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3D3E11-84CD-448E-A4FB-8F22950AA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E0151E-976B-492E-A899-42B69415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4F2A2B-FBD4-4BCD-BD72-492BDF280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FFFCD-5EB9-41C7-BB46-1379F653B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046076-8470-4152-9305-B6FDF8C9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077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9E725-1C8C-4A0D-8527-19F8DAF8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654FBE-E064-4529-8A8A-429C9A173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3DEABE-CE3C-4EBD-92C0-3688AE904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8A122A-C36B-4A89-9044-28E46D43E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246FC5-25EB-407E-BDE1-097086CF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DD5ACD-325D-4476-B989-5CDAD033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054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A19BF-27FE-49A0-B237-1DF1DCE8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F02786-B812-4197-8E4C-0B28528C3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FBBB6D-35FF-4EE0-846C-0D86E6087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8521E32-9A5A-4551-977C-BC632C6787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F631D21-F6F8-49BE-8253-23756A81B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80E4DB5-13BA-4043-8DE6-915417F38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C0443E-60FB-419A-A614-73C71DB56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FF916D-55AB-4855-B6F8-CC637346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6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9111D-545A-45E2-A412-1525CFEF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C85064-9590-48F3-8F5E-E5651368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A5CFC9-4D80-43BC-A63E-4B6B0EFA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961DF0D-5EB5-4154-B062-ED488FB2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09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365723-4FFF-4CDA-8F6C-CF97AC5EA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9FF2E9-E201-4747-B445-241E237F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770BAF0-BF31-42C7-8702-97389173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522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A9063-BB0D-4C9E-9AD1-F5CC8777F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B07135-55BB-4EEA-B5FD-E127A327E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38767D-98F7-4608-982E-2A96FCF7D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55AFB0-0397-45E6-8C12-8CFA9F39D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2545CA-73D4-4A0B-8E68-604518C9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7F8A87-4001-43ED-82B8-4748FC6F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604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5C2BE-999C-4C70-B3DF-0B23F243E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DE52521-A48D-45DA-B3C7-6073648D0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71DF12-0187-4494-BB0E-FB4FCE11B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34BB88-4679-4302-954F-ABE8A7F8D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690405-C924-4289-B7E0-BC5FE825B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8F79AF-D1D5-44F5-9CBB-73914BC4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81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CF27C2F-331E-4519-971F-A9528437A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C692BD-7CDD-4D46-81BD-387796220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5BA61E-1201-4D48-B633-F7EDC6650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3BD52-BAA6-46E7-8AC5-CAE26FDC9485}" type="datetimeFigureOut">
              <a:rPr lang="es-CO" smtClean="0"/>
              <a:pPr/>
              <a:t>15/05/2026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9E4B0F-8EB3-4E89-8582-48C815AA2C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28AEF3-1CD0-42C2-98B9-66B740C7F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2F13-97EB-4BA9-9738-66DE63D9E9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650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s-CO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r"/>
            <a:endParaRPr lang="es-CO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r"/>
            <a:r>
              <a:rPr lang="es-CO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José Fernando Uribe Aguirre</a:t>
            </a:r>
            <a:endParaRPr lang="es-CO" sz="2000" dirty="0"/>
          </a:p>
        </p:txBody>
      </p:sp>
      <p:sp>
        <p:nvSpPr>
          <p:cNvPr id="4" name="3 Rectángulo"/>
          <p:cNvSpPr/>
          <p:nvPr/>
        </p:nvSpPr>
        <p:spPr>
          <a:xfrm>
            <a:off x="1357290" y="2071678"/>
            <a:ext cx="6479386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C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LEY 115 DE 1994</a:t>
            </a:r>
          </a:p>
          <a:p>
            <a:pPr algn="ctr"/>
            <a:r>
              <a:rPr lang="es-CO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FINES Y OBJETIVOS DE LA EDUCACIÓN BÁSICA y MEDIA</a:t>
            </a:r>
            <a:endParaRPr lang="es-CO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/>
              <a:t>8.	Con </a:t>
            </a:r>
            <a:r>
              <a:rPr lang="es-CO" b="1" dirty="0">
                <a:solidFill>
                  <a:srgbClr val="FF0000"/>
                </a:solidFill>
              </a:rPr>
              <a:t>Conciencia de la Soberanía Nacional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/>
              <a:t>y para </a:t>
            </a:r>
            <a:r>
              <a:rPr lang="es-CO" b="1" dirty="0">
                <a:solidFill>
                  <a:srgbClr val="FF0000"/>
                </a:solidFill>
              </a:rPr>
              <a:t>la práctica de la Solidaridad y la integración al mundo</a:t>
            </a:r>
            <a:r>
              <a:rPr lang="es-CO" dirty="0"/>
              <a:t>, en especial con Latinoamérica y el Caribe.</a:t>
            </a:r>
          </a:p>
          <a:p>
            <a:pPr>
              <a:buNone/>
            </a:pPr>
            <a:r>
              <a:rPr lang="es-CO" dirty="0"/>
              <a:t>9.	Con </a:t>
            </a:r>
            <a:r>
              <a:rPr lang="es-CO" b="1" dirty="0">
                <a:solidFill>
                  <a:srgbClr val="FF0000"/>
                </a:solidFill>
              </a:rPr>
              <a:t>Capacidad Crítica y Analítica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/>
              <a:t>que fortalezca:</a:t>
            </a:r>
          </a:p>
          <a:p>
            <a:r>
              <a:rPr lang="es-CO" dirty="0"/>
              <a:t>El avance científico y tecnológico nacional</a:t>
            </a:r>
          </a:p>
          <a:p>
            <a:r>
              <a:rPr lang="es-CO" dirty="0"/>
              <a:t> Con prioridad al mejoramiento cultural y a la calidad de vida de la población, a la participación en la búsqueda de alternativas de solución a los problemas y al progreso social y económico del país.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/>
              <a:t>10.	Con </a:t>
            </a:r>
            <a:r>
              <a:rPr lang="es-CO" sz="4000" b="1" dirty="0">
                <a:solidFill>
                  <a:srgbClr val="FF0000"/>
                </a:solidFill>
              </a:rPr>
              <a:t>conciencia para la conservación, protección y mejoramiento</a:t>
            </a:r>
            <a:r>
              <a:rPr lang="es-CO" sz="4000" dirty="0">
                <a:solidFill>
                  <a:srgbClr val="FF0000"/>
                </a:solidFill>
              </a:rPr>
              <a:t> </a:t>
            </a:r>
            <a:r>
              <a:rPr lang="es-CO" dirty="0"/>
              <a:t>del:</a:t>
            </a:r>
          </a:p>
          <a:p>
            <a:r>
              <a:rPr lang="es-CO" dirty="0"/>
              <a:t>Medio ambiente</a:t>
            </a:r>
          </a:p>
          <a:p>
            <a:r>
              <a:rPr lang="es-CO" dirty="0"/>
              <a:t>De la calidad de vida</a:t>
            </a:r>
          </a:p>
          <a:p>
            <a:r>
              <a:rPr lang="es-CO" dirty="0"/>
              <a:t>Del uso racional de los Recursos Naturales</a:t>
            </a:r>
          </a:p>
          <a:p>
            <a:r>
              <a:rPr lang="es-CO" dirty="0"/>
              <a:t>De la prevención de desastres</a:t>
            </a:r>
          </a:p>
          <a:p>
            <a:pPr marL="0" indent="0">
              <a:buNone/>
            </a:pPr>
            <a:r>
              <a:rPr lang="es-CO" dirty="0"/>
              <a:t>Dentro de una </a:t>
            </a:r>
            <a:r>
              <a:rPr lang="es-CO" b="1" dirty="0">
                <a:solidFill>
                  <a:srgbClr val="FF0000"/>
                </a:solidFill>
              </a:rPr>
              <a:t>cultura ecológica y del riesgo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/>
              <a:t>y la </a:t>
            </a:r>
            <a:r>
              <a:rPr lang="es-CO" b="1" dirty="0">
                <a:solidFill>
                  <a:srgbClr val="FF0000"/>
                </a:solidFill>
              </a:rPr>
              <a:t>defensa del patrimonio cultural de la Nación</a:t>
            </a:r>
            <a:r>
              <a:rPr lang="es-CO" dirty="0"/>
              <a:t>.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200" dirty="0">
                <a:ea typeface="Calibri"/>
                <a:cs typeface="Times New Roman"/>
              </a:rPr>
              <a:t>Aproximación desde los fines de la educación colombiana:</a:t>
            </a:r>
            <a:endParaRPr lang="es-CO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/>
              <a:t>11. 	</a:t>
            </a:r>
            <a:r>
              <a:rPr lang="es-CO" b="1" dirty="0">
                <a:solidFill>
                  <a:srgbClr val="FF0000"/>
                </a:solidFill>
              </a:rPr>
              <a:t>Formado para trabajar</a:t>
            </a:r>
            <a:r>
              <a:rPr lang="es-CO" dirty="0"/>
              <a:t>:</a:t>
            </a:r>
          </a:p>
          <a:p>
            <a:r>
              <a:rPr lang="es-CO" dirty="0"/>
              <a:t>Con conocimientos técnicos y habilidades</a:t>
            </a:r>
          </a:p>
          <a:p>
            <a:r>
              <a:rPr lang="es-CO" dirty="0"/>
              <a:t>Valoración del trabajo</a:t>
            </a:r>
          </a:p>
          <a:p>
            <a:endParaRPr lang="es-CO" dirty="0"/>
          </a:p>
          <a:p>
            <a:pPr>
              <a:buNone/>
            </a:pPr>
            <a:r>
              <a:rPr lang="es-CO" dirty="0"/>
              <a:t>12.	-	</a:t>
            </a:r>
            <a:r>
              <a:rPr lang="es-CO" b="1" dirty="0"/>
              <a:t>Promueva y preserve</a:t>
            </a:r>
            <a:r>
              <a:rPr lang="es-CO" dirty="0"/>
              <a:t> la salud y la higiene</a:t>
            </a:r>
          </a:p>
          <a:p>
            <a:r>
              <a:rPr lang="es-CO" b="1" dirty="0"/>
              <a:t>Prevenga integralmente</a:t>
            </a:r>
            <a:r>
              <a:rPr lang="es-CO" dirty="0"/>
              <a:t> problemas socialmente relevantes</a:t>
            </a:r>
          </a:p>
          <a:p>
            <a:r>
              <a:rPr lang="es-CO" b="1" dirty="0"/>
              <a:t>Formado para </a:t>
            </a:r>
            <a:r>
              <a:rPr lang="es-CO" dirty="0"/>
              <a:t>a educación física, la recreación, el deporte y la utilización adecuada del tiempo libre, y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O" dirty="0"/>
              <a:t>13	</a:t>
            </a:r>
            <a:r>
              <a:rPr lang="es-CO" sz="4000" b="1" dirty="0">
                <a:solidFill>
                  <a:srgbClr val="FF0000"/>
                </a:solidFill>
              </a:rPr>
              <a:t>Capaz  de</a:t>
            </a:r>
            <a:r>
              <a:rPr lang="es-CO" dirty="0"/>
              <a:t>: </a:t>
            </a:r>
          </a:p>
          <a:p>
            <a:pPr lvl="0"/>
            <a:r>
              <a:rPr lang="es-CO" dirty="0"/>
              <a:t>Crear</a:t>
            </a:r>
          </a:p>
          <a:p>
            <a:pPr lvl="0"/>
            <a:r>
              <a:rPr lang="es-CO" dirty="0"/>
              <a:t>Investigar</a:t>
            </a:r>
          </a:p>
          <a:p>
            <a:pPr lvl="0"/>
            <a:r>
              <a:rPr lang="es-CO" dirty="0"/>
              <a:t>Adoptar la tecnología que se requiere en los procesos de desarrollo del país y le permita al educando ingresar al sector productivo.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14282" y="142853"/>
          <a:ext cx="8643998" cy="6617686"/>
        </p:xfrm>
        <a:graphic>
          <a:graphicData uri="http://schemas.openxmlformats.org/drawingml/2006/table">
            <a:tbl>
              <a:tblPr/>
              <a:tblGrid>
                <a:gridCol w="37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5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71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682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Times New Roman"/>
                        </a:rPr>
                        <a:t>OBJETIVOS GENERALES DE LA EDUCACIÓN BÁSICA (Primaria-Secundaria 1º a 9º)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62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OBJ.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 vert="vert27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ACCIÓN FORMATIVA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COMPONENTE DE FORMACIÓN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ESTRATEGIA FORMATIVA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PROPÓSITO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FORMATIVO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a.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Formación General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Espíritu Crítico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 Creatividad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Acceso al conocimiento: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Científico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Tecnológico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Artístico y humanístico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Formar personas, y prepararlas para continuar en niveles superiores de formación y/o para el trabajo.</a:t>
                      </a:r>
                      <a:endParaRPr lang="es-CO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 vert="vert27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4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b. y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g.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Desarrollar 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Habilidades Comunicativas</a:t>
                      </a: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6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en lengua  Castellana y lengua materna) y en una lengua extranjera</a:t>
                      </a:r>
                      <a:endParaRPr lang="es-CO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para: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Leer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Escribir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Escuchar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Comprender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Hablar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Expresarse correctamente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c.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Ampliar y profundizar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Times New Roman"/>
                        </a:rPr>
                        <a:t>El Pensamiento Lógico Matemático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Para la interpretación y solución de problemas de: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La Ciencia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La Tecnología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La vida Cotidiana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9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f.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Propiciar 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La formación</a:t>
                      </a:r>
                      <a:r>
                        <a:rPr lang="es-CO" sz="6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800" b="1" dirty="0">
                          <a:solidFill>
                            <a:srgbClr val="943634"/>
                          </a:solidFill>
                          <a:latin typeface="Calibri"/>
                          <a:ea typeface="Calibri"/>
                          <a:cs typeface="Times New Roman"/>
                        </a:rPr>
                        <a:t>Social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800" b="1" dirty="0">
                          <a:solidFill>
                            <a:srgbClr val="943634"/>
                          </a:solidFill>
                          <a:latin typeface="Calibri"/>
                          <a:ea typeface="Calibri"/>
                          <a:cs typeface="Times New Roman"/>
                        </a:rPr>
                        <a:t>Ética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800" b="1" dirty="0">
                          <a:solidFill>
                            <a:srgbClr val="943634"/>
                          </a:solidFill>
                          <a:latin typeface="Calibri"/>
                          <a:ea typeface="Calibri"/>
                          <a:cs typeface="Times New Roman"/>
                        </a:rPr>
                        <a:t>Moral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En otros valores humanos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6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d.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99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El deseo de saber</a:t>
                      </a: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050" dirty="0">
                          <a:latin typeface="Calibri"/>
                          <a:ea typeface="Calibri"/>
                          <a:cs typeface="Times New Roman"/>
                        </a:rPr>
                        <a:t>(O. e)</a:t>
                      </a:r>
                      <a:endParaRPr lang="es-CO" sz="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solidFill>
                            <a:srgbClr val="FF99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s-CO" sz="2000" b="1" dirty="0">
                          <a:solidFill>
                            <a:srgbClr val="FF99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 iniciativa personal</a:t>
                      </a: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(O. e)</a:t>
                      </a:r>
                      <a:endParaRPr lang="es-CO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Conocimiento y comprensión de la Realidad Nacional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latin typeface="Calibri"/>
                          <a:ea typeface="Calibri"/>
                          <a:cs typeface="Times New Roman"/>
                        </a:rPr>
                        <a:t>e.</a:t>
                      </a: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Fomentar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El Interés y desarrollo de </a:t>
                      </a:r>
                      <a:r>
                        <a:rPr lang="es-CO" sz="1600" b="1" dirty="0">
                          <a:solidFill>
                            <a:srgbClr val="D60093"/>
                          </a:solidFill>
                          <a:latin typeface="Calibri"/>
                          <a:ea typeface="Calibri"/>
                          <a:cs typeface="Times New Roman"/>
                        </a:rPr>
                        <a:t>Actitudes investigativas</a:t>
                      </a:r>
                      <a:endParaRPr lang="es-CO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Práctica Investigativa</a:t>
                      </a:r>
                    </a:p>
                  </a:txBody>
                  <a:tcPr marL="35898" marR="35898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00174"/>
            <a:ext cx="7521893" cy="519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500034" y="214290"/>
            <a:ext cx="77867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OBJETIVOS GENERALES </a:t>
            </a:r>
          </a:p>
          <a:p>
            <a:pPr algn="ctr"/>
            <a:r>
              <a:rPr lang="es-ES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 LA EDUCACIÓN BÁSICA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2844" y="142851"/>
          <a:ext cx="8858313" cy="672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08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539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OBJETIVOS ESPECÍFICOS DEL NIVEL DE LA EDUCACIÓN </a:t>
                      </a:r>
                      <a:endParaRPr lang="es-CO" sz="11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MEDIA ACADÉMICA (10º - 11º)</a:t>
                      </a:r>
                      <a:endParaRPr lang="es-CO" sz="11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08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OBJ.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>
                          <a:latin typeface="Calibri"/>
                          <a:ea typeface="Calibri"/>
                          <a:cs typeface="Times New Roman"/>
                        </a:rPr>
                        <a:t>ACCIÓN FORMATIVA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>
                          <a:latin typeface="Calibri"/>
                          <a:ea typeface="Calibri"/>
                          <a:cs typeface="Times New Roman"/>
                        </a:rPr>
                        <a:t>COMPONENTE DE FORMACIÓN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ESTRATEGIA FORMATIVA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>
                          <a:latin typeface="Calibri"/>
                          <a:ea typeface="Calibri"/>
                          <a:cs typeface="Times New Roman"/>
                        </a:rPr>
                        <a:t>PROPÓSITO FORMATIVO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d.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Desarrollar</a:t>
                      </a: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28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capacidad para profundizar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En un campo del conocimiento</a:t>
                      </a:r>
                    </a:p>
                  </a:txBody>
                  <a:tcPr marL="68580" marR="68580" marT="0" marB="0"/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Calibri"/>
                          <a:ea typeface="Calibri"/>
                          <a:cs typeface="Times New Roman"/>
                        </a:rPr>
                        <a:t>Profundizar en un campo específico de las ciencias, las artes o las humanidades y acceder a la educación superior.</a:t>
                      </a: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a.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Profundizar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O en una actividad específica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4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b.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En conocimientos avanzados de las Ciencias Naturales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0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c. 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Incorporar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</a:t>
                      </a:r>
                      <a:r>
                        <a:rPr lang="es-CO" sz="18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32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investigación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La investigación al proceso cognoscitivo, tanto de laboratorio como de la realidad nacional, en sus aspectos natural, económico, político y social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1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e.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Vincular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es-CO" sz="28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Participación social</a:t>
                      </a:r>
                      <a:r>
                        <a:rPr lang="es-CO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responsable y consciente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A programas de desarrollo y organización social y comunitaria, orientados a dar solución a problemas sociales de su entorno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f.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Fomentar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Acciones cívicas y de servicio social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85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g.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Fomentar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es-CO" sz="24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capacidad reflexiva y crítica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b="1" dirty="0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Times New Roman"/>
                        </a:rPr>
                        <a:t>La Comprensión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Sobre múltiples aspectos de la realidad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De los valores: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 éticos,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morales,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religiosos,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 de convivencia en sociedad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83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h. (b/20)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(c/21)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Desarrollar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b="1" dirty="0">
                          <a:solidFill>
                            <a:srgbClr val="00B0F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Habilidades comunicativas</a:t>
                      </a:r>
                      <a:r>
                        <a:rPr lang="es-CO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(en lengua castellana, y en la lengua materna; en un 2º idioma) fomento de la lectura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Para: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Leer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Comprender,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Escribir,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Escuchar,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Hablar,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Expresarse correctamente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214283" y="285729"/>
          <a:ext cx="8715434" cy="6225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2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7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2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OBJE.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ACCIÓN FORMATIVA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COMPONENTE DE FORMACIÓN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ESTRATEGIA FORMATIVA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>
                          <a:latin typeface="Calibri"/>
                          <a:ea typeface="Calibri"/>
                          <a:cs typeface="Times New Roman"/>
                        </a:rPr>
                        <a:t>PROPÓSITO FORMATIVO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0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h. (c/22)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Calibri"/>
                          <a:ea typeface="Calibri"/>
                          <a:cs typeface="Times New Roman"/>
                        </a:rPr>
                        <a:t>Desarrollar capacidades para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Times New Roman"/>
                        </a:rPr>
                        <a:t>El </a:t>
                      </a:r>
                      <a:r>
                        <a:rPr lang="es-CO" sz="2800" b="1" dirty="0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Times New Roman"/>
                        </a:rPr>
                        <a:t>Razonamiento lógico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763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Mediante el dominio de los sistemas: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Numéricos,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Geométricos,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Métricos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Lógicos,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Analíticos,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De conjuntos de operaciones y relaciones</a:t>
                      </a:r>
                    </a:p>
                    <a:p>
                      <a:pPr marL="4763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Así como para su utilización en la interpretación y solución de los problemas de: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La ciencia,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La Tecnología, y los de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La Vida Cotidiana</a:t>
                      </a: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Profundizar en un campo específico de las ciencias, las artes o las humanidades y acceder a la educación superior.</a:t>
                      </a: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h. (e/22) 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latin typeface="Calibri"/>
                          <a:ea typeface="Calibri"/>
                          <a:cs typeface="Times New Roman"/>
                        </a:rPr>
                        <a:t>Desarrollar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Actitudes favorables</a:t>
                      </a: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al conocimiento, valoración y conservación de la Naturaleza y el Ambiente.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197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h. (h/22)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dirty="0">
                          <a:latin typeface="Calibri"/>
                          <a:ea typeface="Calibri"/>
                          <a:cs typeface="Times New Roman"/>
                        </a:rPr>
                        <a:t>Estudiar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Comprender</a:t>
                      </a:r>
                      <a:r>
                        <a:rPr lang="es-CO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el desarrollo de la sociedad, y el estudio de las ciencias sociales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Estudio científico de la historia nacional y mundial, con miras al análisis  de la realidad social.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24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Comprender</a:t>
                      </a:r>
                      <a:r>
                        <a:rPr lang="es-CO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la formación y evolución del universo; de la tierra, de su organización; de los países, y de las manifestaciones culturales 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Estudio científico del universo, de la tierra y de las manifestaciones culturales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h. (i/22)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8229600" cy="5429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59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58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latin typeface="Calibri"/>
                          <a:ea typeface="Calibri"/>
                          <a:cs typeface="Times New Roman"/>
                        </a:rPr>
                        <a:t>OBJE.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Calibri"/>
                          <a:ea typeface="Calibri"/>
                          <a:cs typeface="Times New Roman"/>
                        </a:rPr>
                        <a:t>ACCIÓN FORMATIVA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Calibri"/>
                          <a:ea typeface="Calibri"/>
                          <a:cs typeface="Times New Roman"/>
                        </a:rPr>
                        <a:t>COMPONENTE DE FORMACIÓN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Calibri"/>
                          <a:ea typeface="Calibri"/>
                          <a:cs typeface="Times New Roman"/>
                        </a:rPr>
                        <a:t>ESTRATEGIA FORMATIVA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Calibri"/>
                          <a:ea typeface="Calibri"/>
                          <a:cs typeface="Times New Roman"/>
                        </a:rPr>
                        <a:t>PROPÓSITO FORMATIVO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8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latin typeface="Calibri"/>
                          <a:ea typeface="Calibri"/>
                          <a:cs typeface="Times New Roman"/>
                        </a:rPr>
                        <a:t>h. (K/22)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0" dirty="0">
                          <a:latin typeface="Calibri"/>
                          <a:ea typeface="Calibri"/>
                          <a:cs typeface="Times New Roman"/>
                        </a:rPr>
                        <a:t>Familiarizar, valorar y respetar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dirty="0">
                          <a:solidFill>
                            <a:srgbClr val="4F6228"/>
                          </a:solidFill>
                          <a:latin typeface="Calibri"/>
                          <a:ea typeface="Calibri"/>
                          <a:cs typeface="Times New Roman"/>
                        </a:rPr>
                        <a:t>Apreciación artística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dirty="0">
                          <a:solidFill>
                            <a:srgbClr val="632423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Comprensión estética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La creatividad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0" dirty="0">
                          <a:latin typeface="Calibri"/>
                          <a:ea typeface="Calibri"/>
                          <a:cs typeface="Times New Roman"/>
                        </a:rPr>
                        <a:t>Familiarización con los diferentes medios de expresión artística y el conocimiento,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0" dirty="0">
                          <a:latin typeface="Calibri"/>
                          <a:ea typeface="Calibri"/>
                          <a:cs typeface="Times New Roman"/>
                        </a:rPr>
                        <a:t>Bienes artísticos y culturales</a:t>
                      </a: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Profundizar en un campo específico de las ciencias, las artes o las humanidades y acceder a la educación superior.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8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h. (ñ/22)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Vinculación,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Adecuado manejo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b="1" dirty="0">
                          <a:solidFill>
                            <a:srgbClr val="6633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Participación juvenil y organización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400" b="1" dirty="0">
                          <a:solidFill>
                            <a:srgbClr val="CC0066"/>
                          </a:solidFill>
                          <a:latin typeface="Calibri"/>
                          <a:ea typeface="Calibri"/>
                          <a:cs typeface="Times New Roman"/>
                        </a:rPr>
                        <a:t>Uso adecuado del tiempo libre 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latin typeface="Calibri"/>
                          <a:ea typeface="Calibri"/>
                          <a:cs typeface="Times New Roman"/>
                        </a:rPr>
                        <a:t>Ejercitación y práctica de la educación física, del deporte, uso del tiempo libre y participación juvenil.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28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latin typeface="Calibri"/>
                          <a:ea typeface="Calibri"/>
                          <a:cs typeface="Times New Roman"/>
                        </a:rPr>
                        <a:t>i.</a:t>
                      </a:r>
                      <a:endParaRPr lang="es-C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latin typeface="Calibri"/>
                          <a:ea typeface="Calibri"/>
                          <a:cs typeface="Times New Roman"/>
                        </a:rPr>
                        <a:t>Formar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latin typeface="Calibri"/>
                          <a:ea typeface="Calibri"/>
                          <a:cs typeface="Times New Roman"/>
                        </a:rPr>
                        <a:t>Formación en </a:t>
                      </a:r>
                      <a:r>
                        <a:rPr lang="es-CO" sz="2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seguridad vial</a:t>
                      </a: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96908"/>
          </a:xfrm>
        </p:spPr>
        <p:txBody>
          <a:bodyPr>
            <a:normAutofit fontScale="90000"/>
          </a:bodyPr>
          <a:lstStyle/>
          <a:p>
            <a:b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OBJETIVOS GENERALES </a:t>
            </a:r>
            <a:br>
              <a:rPr lang="es-E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 LA EDUCACIÓN BÁSICA y MEDIA</a:t>
            </a:r>
            <a:b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s-C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47778" y="1825625"/>
            <a:ext cx="5648443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Estructura Ley 115 de 1994 horizontal">
            <a:extLst>
              <a:ext uri="{FF2B5EF4-FFF2-40B4-BE49-F238E27FC236}">
                <a16:creationId xmlns:a16="http://schemas.microsoft.com/office/drawing/2014/main" id="{142D796E-6D91-4DF0-94C3-7E9896C6A5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8351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A842EC-3257-40A1-B839-24AD9D53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sz="3600" dirty="0"/>
            </a:br>
            <a:r>
              <a:rPr lang="es-MX" sz="3600" dirty="0"/>
              <a:t>ARTÍCULO 23. ÁREAS OBLIGATORIAS Y FUNDAMENTALES</a:t>
            </a:r>
            <a:br>
              <a:rPr lang="es-MX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45C724-1F0D-49AF-A899-797CE3A53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Para el logro de los objetivos de la educación básica se establecen áreas obligatorias y fundamentales del conocimiento y de la formación que necesariamente se tendrán que ofrecer de acuerdo con el currículo y el Proyecto Educativo Institucional.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Los grupos de áreas obligatorias y fundamentales que comprenderán un mínimo del 80% del plan de estudios, son los siguientes:</a:t>
            </a:r>
          </a:p>
          <a:p>
            <a:pPr marL="0" indent="0" algn="l">
              <a:buNone/>
            </a:pPr>
            <a:endParaRPr lang="es-MX" dirty="0">
              <a:solidFill>
                <a:srgbClr val="191919"/>
              </a:solidFill>
              <a:effectLst/>
              <a:latin typeface="+mj-lt"/>
            </a:endParaRP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1. Ciencias naturales y educación ambiental.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2. Ciencias sociales, historia, geografía, constitución política y democracia.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3. </a:t>
            </a: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&lt;Numeral modificado por el artículo 65 de la Ley 397 de 1997</a:t>
            </a: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. El nuevo texto es el siguiente:&gt; Educación artística y cultural.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Notas de vigencia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Legislación anterior</a:t>
            </a:r>
          </a:p>
          <a:p>
            <a:pPr algn="l"/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4. Educación ética y en valores humanos.</a:t>
            </a:r>
          </a:p>
          <a:p>
            <a:pPr algn="l"/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5. Educación física, recreación y deportes.</a:t>
            </a:r>
          </a:p>
          <a:p>
            <a:pPr algn="l"/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6. Educación religiosa.</a:t>
            </a:r>
          </a:p>
          <a:p>
            <a:pPr algn="l"/>
            <a:endParaRPr lang="es-MX" dirty="0">
              <a:solidFill>
                <a:srgbClr val="191919"/>
              </a:solidFill>
              <a:effectLst/>
              <a:latin typeface="+mj-lt"/>
            </a:endParaRPr>
          </a:p>
          <a:p>
            <a:pPr marL="0" indent="0" algn="l">
              <a:buNone/>
            </a:pP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Notas del Editor</a:t>
            </a:r>
            <a:endParaRPr lang="es-CO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8270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A842EC-3257-40A1-B839-24AD9D53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sz="3600" dirty="0"/>
            </a:br>
            <a:r>
              <a:rPr lang="es-MX" sz="3600" dirty="0"/>
              <a:t>ARTÍCULO 23. ÁREAS OBLIGATORIAS Y FUNDAMENTALES</a:t>
            </a:r>
            <a:br>
              <a:rPr lang="es-MX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45C724-1F0D-49AF-A899-797CE3A53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Jurisprudencia Vigencia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7. Humanidades, lengua castellana e idiomas extranjeros.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8. Matemáticas.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9. Tecnología e informática.</a:t>
            </a:r>
          </a:p>
          <a:p>
            <a:pPr marL="0" indent="0" algn="l">
              <a:buNone/>
            </a:pPr>
            <a:endParaRPr lang="es-MX" dirty="0">
              <a:solidFill>
                <a:srgbClr val="191919"/>
              </a:solidFill>
              <a:effectLst/>
              <a:latin typeface="+mj-lt"/>
            </a:endParaRP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PARÁGRAFO. La educación religiosa se ofrecerá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en todos los establecimientos educativos, observando la garantía constitucional según la cual, en los establecimientos del Estado ninguna persona podrá ser obligada a recibirla.</a:t>
            </a:r>
            <a:endParaRPr lang="es-CO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3062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A842EC-3257-40A1-B839-24AD9D53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sz="3600" dirty="0"/>
            </a:br>
            <a:r>
              <a:rPr lang="es-MX" sz="3600" dirty="0"/>
              <a:t>ARTÍCULO 23. ÁREAS OBLIGATORIAS Y FUNDAMENTALES</a:t>
            </a:r>
            <a:br>
              <a:rPr lang="es-MX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45C724-1F0D-49AF-A899-797CE3A53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s-MX" dirty="0">
                <a:solidFill>
                  <a:srgbClr val="0070C0"/>
                </a:solidFill>
                <a:effectLst/>
                <a:latin typeface="+mj-lt"/>
              </a:rPr>
              <a:t>Jurisprudencia Vigencia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7. Humanidades, lengua castellana e idiomas extranjeros.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8. Matemáticas.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9. Tecnología e informática.</a:t>
            </a:r>
          </a:p>
          <a:p>
            <a:pPr marL="0" indent="0" algn="l">
              <a:buNone/>
            </a:pPr>
            <a:endParaRPr lang="es-MX" dirty="0">
              <a:solidFill>
                <a:srgbClr val="191919"/>
              </a:solidFill>
              <a:effectLst/>
              <a:latin typeface="+mj-lt"/>
            </a:endParaRP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PARÁGRAFO. La educación religiosa se ofrecerá</a:t>
            </a:r>
          </a:p>
          <a:p>
            <a:pPr marL="0" indent="0" algn="l">
              <a:buNone/>
            </a:pPr>
            <a:r>
              <a:rPr lang="es-MX" dirty="0">
                <a:solidFill>
                  <a:srgbClr val="191919"/>
                </a:solidFill>
                <a:effectLst/>
                <a:latin typeface="+mj-lt"/>
              </a:rPr>
              <a:t>en todos los establecimientos educativos, observando la garantía constitucional según la cual, en los establecimientos del Estado ninguna persona podrá ser obligada a recibirla.</a:t>
            </a:r>
          </a:p>
          <a:p>
            <a:pPr marL="0" indent="0" algn="l">
              <a:buNone/>
            </a:pPr>
            <a:r>
              <a:rPr lang="es-MX" dirty="0">
                <a:latin typeface="+mj-lt"/>
              </a:rPr>
              <a:t>PARÁGRAFO.</a:t>
            </a:r>
          </a:p>
          <a:p>
            <a:pPr marL="0" indent="0" algn="l">
              <a:buNone/>
            </a:pPr>
            <a:r>
              <a:rPr lang="es-MX" dirty="0">
                <a:latin typeface="+mj-lt"/>
              </a:rPr>
              <a:t>&lt;Parágrafo adicionado por el artículo 4 de la Ley 1874 de 2017. El nuevo texto es el siguiente:&gt;La educación en Historia de Colombia como una disciplina integrada en los lineamientos curriculares de las ciencias sociales, sin que se afecte el currículo e intensidad horaria en áreas de Matemáticas, Ciencia y Lenguaje</a:t>
            </a:r>
            <a:r>
              <a:rPr lang="es-MX" dirty="0">
                <a:solidFill>
                  <a:srgbClr val="0070C0"/>
                </a:solidFill>
                <a:latin typeface="+mj-lt"/>
              </a:rPr>
              <a:t>.</a:t>
            </a:r>
            <a:endParaRPr lang="es-CO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782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es-CO" b="1" dirty="0"/>
            </a:br>
            <a:r>
              <a:rPr lang="es-CO" sz="4000" b="1" dirty="0"/>
              <a:t>TI</a:t>
            </a:r>
            <a:r>
              <a:rPr lang="es-CO" sz="3600" b="1" dirty="0"/>
              <a:t>PO DE PERSONA A FORMAR EN COLOMBIA</a:t>
            </a:r>
            <a:br>
              <a:rPr lang="es-CO" b="1" dirty="0"/>
            </a:br>
            <a:r>
              <a:rPr lang="es-CO" sz="2200" dirty="0">
                <a:ea typeface="Calibri"/>
                <a:cs typeface="Times New Roman"/>
              </a:rPr>
              <a:t>Aproximación desde los fines de la educación colombiana:</a:t>
            </a:r>
            <a:br>
              <a:rPr lang="es-CO" dirty="0">
                <a:ea typeface="Calibri"/>
                <a:cs typeface="Times New Roman"/>
              </a:rPr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CO" sz="3300" dirty="0"/>
              <a:t>1. El </a:t>
            </a:r>
            <a:r>
              <a:rPr lang="es-CO" sz="3300" b="1" dirty="0">
                <a:solidFill>
                  <a:srgbClr val="FF0000"/>
                </a:solidFill>
              </a:rPr>
              <a:t>pleno desarrollo de la personalidad</a:t>
            </a:r>
            <a:r>
              <a:rPr lang="es-CO" sz="3300" dirty="0">
                <a:solidFill>
                  <a:srgbClr val="FF0000"/>
                </a:solidFill>
              </a:rPr>
              <a:t> </a:t>
            </a:r>
            <a:r>
              <a:rPr lang="es-CO" sz="3300" dirty="0"/>
              <a:t>sin más limitaciones que las que le imponen los derechos de los demás y el orden jurídico, dentro de un proceso de </a:t>
            </a:r>
            <a:r>
              <a:rPr lang="es-CO" sz="3300" b="1" dirty="0"/>
              <a:t>formación integral, </a:t>
            </a:r>
            <a:endParaRPr lang="es-CO" sz="3300" dirty="0"/>
          </a:p>
          <a:p>
            <a:r>
              <a:rPr lang="es-CO" sz="2900" dirty="0"/>
              <a:t>Física, </a:t>
            </a:r>
          </a:p>
          <a:p>
            <a:r>
              <a:rPr lang="es-CO" sz="2900" dirty="0"/>
              <a:t>Psíquica, </a:t>
            </a:r>
          </a:p>
          <a:p>
            <a:r>
              <a:rPr lang="es-CO" sz="2900" dirty="0"/>
              <a:t>Intelectual, </a:t>
            </a:r>
          </a:p>
          <a:p>
            <a:r>
              <a:rPr lang="es-CO" sz="2900" dirty="0"/>
              <a:t>Moral, </a:t>
            </a:r>
          </a:p>
          <a:p>
            <a:r>
              <a:rPr lang="es-CO" sz="2900" dirty="0"/>
              <a:t>Espiritual, </a:t>
            </a:r>
          </a:p>
          <a:p>
            <a:r>
              <a:rPr lang="es-CO" sz="2900" dirty="0"/>
              <a:t>Social, </a:t>
            </a:r>
          </a:p>
          <a:p>
            <a:r>
              <a:rPr lang="es-CO" sz="2900" dirty="0"/>
              <a:t>Afectiva, </a:t>
            </a:r>
          </a:p>
          <a:p>
            <a:r>
              <a:rPr lang="es-CO" sz="2900" dirty="0"/>
              <a:t>Ética, </a:t>
            </a:r>
          </a:p>
          <a:p>
            <a:r>
              <a:rPr lang="es-CO" sz="2900" dirty="0"/>
              <a:t>Cívica y </a:t>
            </a:r>
          </a:p>
          <a:p>
            <a:r>
              <a:rPr lang="es-CO" sz="2900" dirty="0"/>
              <a:t>demás valores humanos.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3600" b="1" dirty="0"/>
              <a:t>TIPO DE PERSONA A FORMAR EN COLOMBIA</a:t>
            </a:r>
            <a:br>
              <a:rPr lang="es-CO" b="1" dirty="0"/>
            </a:br>
            <a:r>
              <a:rPr lang="es-CO" sz="2200" dirty="0">
                <a:ea typeface="Calibri"/>
                <a:cs typeface="Times New Roman"/>
              </a:rPr>
              <a:t>Aproximación desde los fines de la educación colombiana:</a:t>
            </a:r>
            <a:endParaRPr lang="es-CO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dirty="0"/>
              <a:t>2.	</a:t>
            </a:r>
            <a:r>
              <a:rPr lang="es-CO" sz="4600" b="1" dirty="0">
                <a:solidFill>
                  <a:srgbClr val="FF0000"/>
                </a:solidFill>
              </a:rPr>
              <a:t>Respete</a:t>
            </a:r>
            <a:r>
              <a:rPr lang="es-CO" sz="4600" dirty="0"/>
              <a:t>:</a:t>
            </a:r>
            <a:endParaRPr lang="es-CO" dirty="0"/>
          </a:p>
          <a:p>
            <a:pPr>
              <a:buNone/>
            </a:pPr>
            <a:endParaRPr lang="es-CO" dirty="0"/>
          </a:p>
          <a:p>
            <a:r>
              <a:rPr lang="es-CO" dirty="0"/>
              <a:t>La vida</a:t>
            </a:r>
          </a:p>
          <a:p>
            <a:r>
              <a:rPr lang="es-CO" dirty="0"/>
              <a:t>A los demás</a:t>
            </a:r>
          </a:p>
          <a:p>
            <a:r>
              <a:rPr lang="es-CO" dirty="0"/>
              <a:t>De la Paz</a:t>
            </a:r>
          </a:p>
          <a:p>
            <a:r>
              <a:rPr lang="es-CO" dirty="0"/>
              <a:t>Demócrata</a:t>
            </a:r>
          </a:p>
          <a:p>
            <a:r>
              <a:rPr lang="es-CO" dirty="0"/>
              <a:t>Capaz de convivir con otros</a:t>
            </a:r>
          </a:p>
          <a:p>
            <a:r>
              <a:rPr lang="es-CO" dirty="0"/>
              <a:t>Pluralista</a:t>
            </a:r>
          </a:p>
          <a:p>
            <a:r>
              <a:rPr lang="es-CO" dirty="0"/>
              <a:t>Justo</a:t>
            </a:r>
          </a:p>
          <a:p>
            <a:r>
              <a:rPr lang="es-CO" dirty="0"/>
              <a:t>Solidario</a:t>
            </a:r>
          </a:p>
          <a:p>
            <a:r>
              <a:rPr lang="es-CO" dirty="0"/>
              <a:t>Equitativo</a:t>
            </a:r>
          </a:p>
          <a:p>
            <a:r>
              <a:rPr lang="es-CO" dirty="0"/>
              <a:t>Tolerante</a:t>
            </a:r>
          </a:p>
          <a:p>
            <a:r>
              <a:rPr lang="es-CO" dirty="0"/>
              <a:t>Libre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3600" b="1" dirty="0"/>
              <a:t>TIPO DE PERSONA A FORMAR EN COLOMBIA</a:t>
            </a:r>
            <a:br>
              <a:rPr lang="es-CO" b="1" dirty="0"/>
            </a:br>
            <a:r>
              <a:rPr lang="es-CO" sz="2200" dirty="0">
                <a:ea typeface="Calibri"/>
                <a:cs typeface="Times New Roman"/>
              </a:rPr>
              <a:t>Aproximación desde los fines de la educación colombiana:</a:t>
            </a:r>
            <a:endParaRPr lang="es-CO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/>
              <a:t>3.	</a:t>
            </a:r>
            <a:r>
              <a:rPr lang="es-CO" b="1" dirty="0">
                <a:solidFill>
                  <a:srgbClr val="FF0000"/>
                </a:solidFill>
              </a:rPr>
              <a:t>Capaz de Participar en las decisiones que afectan su vida</a:t>
            </a:r>
            <a:r>
              <a:rPr lang="es-CO" dirty="0"/>
              <a:t>:</a:t>
            </a:r>
          </a:p>
          <a:p>
            <a:r>
              <a:rPr lang="es-CO" dirty="0"/>
              <a:t>Económica</a:t>
            </a:r>
          </a:p>
          <a:p>
            <a:r>
              <a:rPr lang="es-CO" dirty="0"/>
              <a:t>Política</a:t>
            </a:r>
          </a:p>
          <a:p>
            <a:r>
              <a:rPr lang="es-CO" dirty="0"/>
              <a:t>Administrativa</a:t>
            </a:r>
          </a:p>
          <a:p>
            <a:r>
              <a:rPr lang="es-CO" dirty="0"/>
              <a:t>Cultural 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r>
              <a:rPr lang="es-CO" dirty="0"/>
              <a:t>De la Nación. 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O" dirty="0"/>
              <a:t>4.</a:t>
            </a:r>
            <a:r>
              <a:rPr lang="es-CO" b="1" dirty="0"/>
              <a:t> 	</a:t>
            </a:r>
            <a:r>
              <a:rPr lang="es-CO" sz="4000" b="1" dirty="0">
                <a:solidFill>
                  <a:srgbClr val="FF0000"/>
                </a:solidFill>
              </a:rPr>
              <a:t>Respete</a:t>
            </a:r>
            <a:r>
              <a:rPr lang="es-CO" b="1" dirty="0"/>
              <a:t>:</a:t>
            </a:r>
            <a:endParaRPr lang="es-CO" dirty="0"/>
          </a:p>
          <a:p>
            <a:endParaRPr lang="es-CO" dirty="0"/>
          </a:p>
          <a:p>
            <a:r>
              <a:rPr lang="es-CO" dirty="0"/>
              <a:t>La autoridad y la ley</a:t>
            </a:r>
          </a:p>
          <a:p>
            <a:r>
              <a:rPr lang="es-CO" dirty="0"/>
              <a:t>La cultura nacional</a:t>
            </a:r>
          </a:p>
          <a:p>
            <a:r>
              <a:rPr lang="es-CO" dirty="0"/>
              <a:t>La Historia colombiana</a:t>
            </a:r>
          </a:p>
          <a:p>
            <a:r>
              <a:rPr lang="es-CO" dirty="0"/>
              <a:t>Los símbolos patrios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3600" b="1" dirty="0"/>
              <a:t>TIPO DE PERSONA A FORMAR EN COLOMBIA</a:t>
            </a:r>
            <a:br>
              <a:rPr lang="es-CO" b="1" dirty="0"/>
            </a:br>
            <a:r>
              <a:rPr lang="es-CO" sz="2200" dirty="0">
                <a:ea typeface="Calibri"/>
                <a:cs typeface="Times New Roman"/>
              </a:rPr>
              <a:t>Aproximación desde los fines de la educación colombiana:</a:t>
            </a:r>
            <a:endParaRPr lang="es-CO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sz="3900" dirty="0"/>
              <a:t>5.	</a:t>
            </a:r>
            <a:r>
              <a:rPr lang="es-CO" sz="3900" b="1" dirty="0"/>
              <a:t>La </a:t>
            </a:r>
            <a:r>
              <a:rPr lang="es-CO" sz="4800" b="1" dirty="0">
                <a:solidFill>
                  <a:srgbClr val="FF0000"/>
                </a:solidFill>
              </a:rPr>
              <a:t>adquisición y generación</a:t>
            </a:r>
            <a:r>
              <a:rPr lang="es-CO" sz="3900" b="1" dirty="0"/>
              <a:t> de</a:t>
            </a:r>
            <a:r>
              <a:rPr lang="es-CO" sz="3900" dirty="0"/>
              <a:t>:</a:t>
            </a:r>
          </a:p>
          <a:p>
            <a:pPr>
              <a:buNone/>
            </a:pPr>
            <a:endParaRPr lang="es-CO" dirty="0"/>
          </a:p>
          <a:p>
            <a:r>
              <a:rPr lang="es-CO" dirty="0"/>
              <a:t>Conocimientos científicos y técnicos avanzados</a:t>
            </a:r>
          </a:p>
          <a:p>
            <a:r>
              <a:rPr lang="es-CO" dirty="0"/>
              <a:t>Conocimientos Humanísticos</a:t>
            </a:r>
          </a:p>
          <a:p>
            <a:r>
              <a:rPr lang="es-CO" dirty="0"/>
              <a:t>Históricos</a:t>
            </a:r>
          </a:p>
          <a:p>
            <a:r>
              <a:rPr lang="es-CO" dirty="0"/>
              <a:t>Sociales</a:t>
            </a:r>
          </a:p>
          <a:p>
            <a:r>
              <a:rPr lang="es-CO" dirty="0"/>
              <a:t>Geográficos</a:t>
            </a:r>
          </a:p>
          <a:p>
            <a:r>
              <a:rPr lang="es-CO" dirty="0"/>
              <a:t>Estéticos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6"/>
            </a:pPr>
            <a:r>
              <a:rPr lang="es-CO" sz="3600" dirty="0"/>
              <a:t>Con </a:t>
            </a:r>
            <a:r>
              <a:rPr lang="es-CO" sz="4400" b="1" dirty="0">
                <a:solidFill>
                  <a:srgbClr val="FF0000"/>
                </a:solidFill>
              </a:rPr>
              <a:t>Comprensión crítica</a:t>
            </a:r>
            <a:r>
              <a:rPr lang="es-CO" sz="4400" dirty="0">
                <a:solidFill>
                  <a:srgbClr val="FF0000"/>
                </a:solidFill>
              </a:rPr>
              <a:t> </a:t>
            </a:r>
            <a:r>
              <a:rPr lang="es-CO" sz="3600" dirty="0"/>
              <a:t>de:</a:t>
            </a:r>
          </a:p>
          <a:p>
            <a:pPr marL="514350" indent="-514350">
              <a:buNone/>
            </a:pPr>
            <a:endParaRPr lang="es-CO" dirty="0"/>
          </a:p>
          <a:p>
            <a:r>
              <a:rPr lang="es-CO" dirty="0"/>
              <a:t>La Cultura Nacional y de la Diversidad</a:t>
            </a:r>
          </a:p>
          <a:p>
            <a:r>
              <a:rPr lang="es-CO" dirty="0"/>
              <a:t>De la diversidad étnica y cultural de la Nación.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200" b="1" dirty="0"/>
              <a:t>TIPO DE PERSONA A FORMAR EN COLOMBIA</a:t>
            </a:r>
            <a:br>
              <a:rPr lang="es-CO" sz="3200" b="1" dirty="0"/>
            </a:br>
            <a:r>
              <a:rPr lang="es-CO" sz="2000" dirty="0">
                <a:ea typeface="Calibri"/>
                <a:cs typeface="Times New Roman"/>
              </a:rPr>
              <a:t>Aproximación desde los fines de la educación colombiana: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/>
              <a:t>7. 	</a:t>
            </a:r>
            <a:r>
              <a:rPr lang="es-CO" sz="4700" dirty="0"/>
              <a:t>El</a:t>
            </a:r>
            <a:r>
              <a:rPr lang="es-CO" sz="4700" b="1" dirty="0"/>
              <a:t> </a:t>
            </a:r>
            <a:r>
              <a:rPr lang="es-CO" sz="4700" b="1" dirty="0">
                <a:solidFill>
                  <a:srgbClr val="FF0000"/>
                </a:solidFill>
              </a:rPr>
              <a:t>acceso</a:t>
            </a:r>
            <a:r>
              <a:rPr lang="es-CO" sz="4700" dirty="0">
                <a:solidFill>
                  <a:srgbClr val="FF0000"/>
                </a:solidFill>
              </a:rPr>
              <a:t> </a:t>
            </a:r>
            <a:r>
              <a:rPr lang="es-CO" sz="4700" dirty="0"/>
              <a:t>al:</a:t>
            </a:r>
            <a:endParaRPr lang="es-CO" dirty="0"/>
          </a:p>
          <a:p>
            <a:endParaRPr lang="es-CO" dirty="0"/>
          </a:p>
          <a:p>
            <a:r>
              <a:rPr lang="es-CO" dirty="0"/>
              <a:t>Conocimiento, </a:t>
            </a:r>
          </a:p>
          <a:p>
            <a:r>
              <a:rPr lang="es-CO" dirty="0"/>
              <a:t>La ciencia, </a:t>
            </a:r>
          </a:p>
          <a:p>
            <a:r>
              <a:rPr lang="es-CO" dirty="0"/>
              <a:t>La técnica y </a:t>
            </a:r>
          </a:p>
          <a:p>
            <a:r>
              <a:rPr lang="es-CO" dirty="0"/>
              <a:t>demás bienes y valores de la cultura, 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r>
              <a:rPr lang="es-CO" b="1" dirty="0"/>
              <a:t>El fomento</a:t>
            </a:r>
            <a:r>
              <a:rPr lang="es-CO" dirty="0"/>
              <a:t> de la investigación y </a:t>
            </a:r>
          </a:p>
          <a:p>
            <a:pPr>
              <a:buNone/>
            </a:pPr>
            <a:r>
              <a:rPr lang="es-CO" b="1" dirty="0"/>
              <a:t>El estímulo</a:t>
            </a:r>
            <a:r>
              <a:rPr lang="es-CO" dirty="0"/>
              <a:t> a la creación artística en sus diferentes manifestaciones.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1691</Words>
  <Application>Microsoft Office PowerPoint</Application>
  <PresentationFormat>Presentación en pantalla (4:3)</PresentationFormat>
  <Paragraphs>283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 TIPO DE PERSONA A FORMAR EN COLOMBIA Aproximación desde los fines de la educación colombiana: 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TIPO DE PERSONA A FORMAR EN COLOMBIA Aproximación desde los fines de la educación colombiana: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OBJETIVOS GENERALES  DE LA EDUCACIÓN BÁSICA y MEDIA </vt:lpstr>
      <vt:lpstr> ARTÍCULO 23. ÁREAS OBLIGATORIAS Y FUNDAMENTALES </vt:lpstr>
      <vt:lpstr> ARTÍCULO 23. ÁREAS OBLIGATORIAS Y FUNDAMENTALES </vt:lpstr>
      <vt:lpstr> ARTÍCULO 23. ÁREAS OBLIGATORIAS Y FUNDAMENTALES </vt:lpstr>
    </vt:vector>
  </TitlesOfParts>
  <Company>POINTPC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jfua61@gmail.com</cp:lastModifiedBy>
  <cp:revision>12</cp:revision>
  <dcterms:created xsi:type="dcterms:W3CDTF">2015-11-07T18:45:19Z</dcterms:created>
  <dcterms:modified xsi:type="dcterms:W3CDTF">2026-05-15T23:02:37Z</dcterms:modified>
</cp:coreProperties>
</file>